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4" r:id="rId14"/>
  </p:sldIdLst>
  <p:sldSz cx="18288000" cy="10287000"/>
  <p:notesSz cx="6858000" cy="9144000"/>
  <p:embeddedFontLst>
    <p:embeddedFont>
      <p:font typeface="Hakgyoansim Allimjang TTF B" panose="020B0600000101010101" charset="-127"/>
      <p:bold r:id="rId15"/>
    </p:embeddedFont>
    <p:embeddedFont>
      <p:font typeface="Hakgyoansim Allimjang TTF R" panose="020B0600000101010101" charset="-127"/>
      <p:regular r:id="rId16"/>
    </p:embeddedFont>
    <p:embeddedFont>
      <p:font typeface="Pretendard Bold" panose="020B0600000101010101" charset="-127"/>
      <p:bold r:id="rId17"/>
    </p:embeddedFont>
    <p:embeddedFont>
      <p:font typeface="Pretendard Medium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나눔스퀘어" panose="020B0600000101010101" pitchFamily="50" charset="-127"/>
      <p:regular r:id="rId21"/>
    </p:embeddedFont>
    <p:embeddedFont>
      <p:font typeface="나눔스퀘어_ac Bold" panose="020B0600000101010101" pitchFamily="50" charset="-127"/>
      <p:bold r:id="rId22"/>
    </p:embeddedFont>
    <p:embeddedFont>
      <p:font typeface="나눔스퀘어_ac ExtraBold" panose="020B0600000101010101" pitchFamily="50" charset="-127"/>
      <p:bold r:id="rId23"/>
    </p:embeddedFont>
    <p:embeddedFont>
      <p:font typeface="나눔스퀘어OTF Bold" panose="020B0600000101010101" pitchFamily="34" charset="-127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404040"/>
    <a:srgbClr val="33428E"/>
    <a:srgbClr val="707BB0"/>
    <a:srgbClr val="35448F"/>
    <a:srgbClr val="505D9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11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.pn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44.sv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7607300"/>
            <a:ext cx="6591300" cy="80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63600" y="7810500"/>
            <a:ext cx="3594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20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MG</a:t>
            </a:r>
            <a:r>
              <a:rPr lang="ko-KR" altLang="en-US" sz="20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세대 </a:t>
            </a:r>
            <a:r>
              <a:rPr lang="en-US" altLang="ko-KR" sz="20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(Team G)</a:t>
            </a:r>
            <a:endParaRPr lang="en-US" sz="2000" b="0" i="0" u="none" strike="noStrike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0" y="8572500"/>
            <a:ext cx="6591300" cy="800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652500" y="8788400"/>
            <a:ext cx="350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권우진 김재현 박지수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이채은</a:t>
            </a:r>
            <a:endParaRPr lang="en-US" sz="2000" b="0" i="0" u="none" strike="noStrike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645900" y="7810500"/>
            <a:ext cx="1473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 dirty="0">
                <a:solidFill>
                  <a:srgbClr val="33428E"/>
                </a:solidFill>
                <a:latin typeface="Pretendard SemiBold"/>
              </a:rPr>
              <a:t>GROUP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96700" y="8788400"/>
            <a:ext cx="1955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 dirty="0">
                <a:solidFill>
                  <a:srgbClr val="33428E"/>
                </a:solidFill>
                <a:latin typeface="Pretendard SemiBold"/>
              </a:rPr>
              <a:t>TEAM MEMBER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0" y="-177800"/>
            <a:ext cx="18542000" cy="6997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0600" y="4787900"/>
            <a:ext cx="6985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dirty="0">
                <a:solidFill>
                  <a:srgbClr val="33428E"/>
                </a:solidFill>
                <a:latin typeface="Pretendard Regular"/>
                <a:ea typeface="Pretendard Regular"/>
              </a:rPr>
              <a:t>Service for the double majors in SKKU</a:t>
            </a:r>
          </a:p>
          <a:p>
            <a:pPr lvl="0" algn="l">
              <a:lnSpc>
                <a:spcPct val="124499"/>
              </a:lnSpc>
            </a:pPr>
            <a:r>
              <a:rPr lang="ko-KR" altLang="en-US" dirty="0">
                <a:solidFill>
                  <a:srgbClr val="33428E"/>
                </a:solidFill>
                <a:latin typeface="Pretendard Regular"/>
                <a:ea typeface="Pretendard Regular"/>
              </a:rPr>
              <a:t>성균관대학교 복수 전공 학생들을 위한 서비스</a:t>
            </a:r>
            <a:endParaRPr lang="en-US" sz="1800" b="0" i="0" u="none" strike="noStrike" dirty="0">
              <a:solidFill>
                <a:srgbClr val="33428E"/>
              </a:solidFill>
              <a:latin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38200" y="2832100"/>
            <a:ext cx="98298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6300" b="0" i="0" u="none" strike="noStrike" spc="-200" dirty="0">
                <a:solidFill>
                  <a:srgbClr val="33428E"/>
                </a:solidFill>
                <a:latin typeface="Pretendard Bold"/>
              </a:rPr>
              <a:t>SKKU-DM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12D92BEA-AE2E-E3E9-E07E-CEEC3A229439}"/>
              </a:ext>
            </a:extLst>
          </p:cNvPr>
          <p:cNvSpPr txBox="1"/>
          <p:nvPr/>
        </p:nvSpPr>
        <p:spPr>
          <a:xfrm>
            <a:off x="838200" y="419100"/>
            <a:ext cx="289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dirty="0">
                <a:solidFill>
                  <a:srgbClr val="33428E"/>
                </a:solidFill>
                <a:latin typeface="Pretendard SemiBold"/>
              </a:rPr>
              <a:t>CAPSTONE DESIGN PROJECT</a:t>
            </a:r>
            <a:endParaRPr lang="en-US" sz="15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620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" y="3314700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PROPOSED</a:t>
            </a:r>
          </a:p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83000" y="1320800"/>
            <a:ext cx="8585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Mock Apply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69BEB8-0230-CF5E-77E8-6EC68CB71AAB}"/>
              </a:ext>
            </a:extLst>
          </p:cNvPr>
          <p:cNvSpPr/>
          <p:nvPr/>
        </p:nvSpPr>
        <p:spPr>
          <a:xfrm>
            <a:off x="3582736" y="2817526"/>
            <a:ext cx="5713664" cy="72789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3054" y="3006791"/>
            <a:ext cx="5440946" cy="6418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Computer Science and Engineering</a:t>
            </a:r>
            <a:endParaRPr lang="en-US" sz="24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DAEB0662-04F2-62AD-6DAD-B5EE9D013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4688" y="5019676"/>
            <a:ext cx="1132112" cy="1132112"/>
          </a:xfrm>
          <a:prstGeom prst="rect">
            <a:avLst/>
          </a:prstGeom>
        </p:spPr>
      </p:pic>
      <p:pic>
        <p:nvPicPr>
          <p:cNvPr id="17" name="그래픽 16" descr="배지 5 단색으로 채워진">
            <a:extLst>
              <a:ext uri="{FF2B5EF4-FFF2-40B4-BE49-F238E27FC236}">
                <a16:creationId xmlns:a16="http://schemas.microsoft.com/office/drawing/2014/main" id="{E99E8DB2-B1E7-FCF5-A8E7-BC0B4B2CD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4688" y="8768442"/>
            <a:ext cx="1132112" cy="1132112"/>
          </a:xfrm>
          <a:prstGeom prst="rect">
            <a:avLst/>
          </a:prstGeom>
        </p:spPr>
      </p:pic>
      <p:pic>
        <p:nvPicPr>
          <p:cNvPr id="19" name="그래픽 18" descr="배지 4 단색으로 채워진">
            <a:extLst>
              <a:ext uri="{FF2B5EF4-FFF2-40B4-BE49-F238E27FC236}">
                <a16:creationId xmlns:a16="http://schemas.microsoft.com/office/drawing/2014/main" id="{758676F6-5A60-5803-68D1-6DB23DE5D4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44688" y="7518852"/>
            <a:ext cx="1132112" cy="1132112"/>
          </a:xfrm>
          <a:prstGeom prst="rect">
            <a:avLst/>
          </a:prstGeom>
        </p:spPr>
      </p:pic>
      <p:pic>
        <p:nvPicPr>
          <p:cNvPr id="23" name="그래픽 22" descr="배지 1 단색으로 채워진">
            <a:extLst>
              <a:ext uri="{FF2B5EF4-FFF2-40B4-BE49-F238E27FC236}">
                <a16:creationId xmlns:a16="http://schemas.microsoft.com/office/drawing/2014/main" id="{1893F552-AAC4-FDB7-D224-C69E0504BA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44688" y="3770088"/>
            <a:ext cx="1132112" cy="113211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873DD8-3421-11FA-412C-097C9B0A2CFD}"/>
              </a:ext>
            </a:extLst>
          </p:cNvPr>
          <p:cNvSpPr/>
          <p:nvPr/>
        </p:nvSpPr>
        <p:spPr>
          <a:xfrm>
            <a:off x="3683000" y="6207852"/>
            <a:ext cx="5461000" cy="122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41025A-E29C-9F0D-60FD-A292532820E3}"/>
              </a:ext>
            </a:extLst>
          </p:cNvPr>
          <p:cNvSpPr/>
          <p:nvPr/>
        </p:nvSpPr>
        <p:spPr>
          <a:xfrm>
            <a:off x="5181600" y="3771900"/>
            <a:ext cx="3352800" cy="1027629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646C00-4D16-019C-5F7D-B67EA8A30F36}"/>
              </a:ext>
            </a:extLst>
          </p:cNvPr>
          <p:cNvSpPr/>
          <p:nvPr/>
        </p:nvSpPr>
        <p:spPr>
          <a:xfrm>
            <a:off x="5181600" y="5035188"/>
            <a:ext cx="3352800" cy="1027629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BB8A0B-6C2A-B5FC-9CFC-D509B779C28A}"/>
              </a:ext>
            </a:extLst>
          </p:cNvPr>
          <p:cNvSpPr/>
          <p:nvPr/>
        </p:nvSpPr>
        <p:spPr>
          <a:xfrm>
            <a:off x="5181600" y="7561764"/>
            <a:ext cx="3352800" cy="1027629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871332-2C42-A3E6-3A70-7A107DD306B7}"/>
              </a:ext>
            </a:extLst>
          </p:cNvPr>
          <p:cNvSpPr/>
          <p:nvPr/>
        </p:nvSpPr>
        <p:spPr>
          <a:xfrm>
            <a:off x="5181600" y="8825053"/>
            <a:ext cx="3352800" cy="1027629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그림, 만화 영화, 스케치, 클립아트이(가) 표시된 사진&#10;&#10;자동 생성된 설명">
            <a:extLst>
              <a:ext uri="{FF2B5EF4-FFF2-40B4-BE49-F238E27FC236}">
                <a16:creationId xmlns:a16="http://schemas.microsoft.com/office/drawing/2014/main" id="{39022E81-CF9A-AFDC-4BE0-4A65E8B538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5078"/>
            <a:ext cx="990600" cy="11144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F80472A-6C57-D69B-6A66-826F483FF873}"/>
              </a:ext>
            </a:extLst>
          </p:cNvPr>
          <p:cNvGrpSpPr/>
          <p:nvPr/>
        </p:nvGrpSpPr>
        <p:grpSpPr>
          <a:xfrm>
            <a:off x="6400800" y="6123275"/>
            <a:ext cx="1930335" cy="1382425"/>
            <a:chOff x="4061326" y="5645006"/>
            <a:chExt cx="1930335" cy="1382425"/>
          </a:xfrm>
        </p:grpSpPr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9DBCD06-818D-217A-B4B4-01B6B55FD99B}"/>
                </a:ext>
              </a:extLst>
            </p:cNvPr>
            <p:cNvSpPr txBox="1"/>
            <p:nvPr/>
          </p:nvSpPr>
          <p:spPr>
            <a:xfrm>
              <a:off x="4061326" y="5645006"/>
              <a:ext cx="990809" cy="544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altLang="en-US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명륜이</a:t>
              </a:r>
              <a:endPara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EC27194-37A8-3D86-51EE-C3E1838500E3}"/>
                </a:ext>
              </a:extLst>
            </p:cNvPr>
            <p:cNvSpPr txBox="1"/>
            <p:nvPr/>
          </p:nvSpPr>
          <p:spPr>
            <a:xfrm>
              <a:off x="4061326" y="6026006"/>
              <a:ext cx="990809" cy="544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비공개</a:t>
              </a:r>
              <a:endPara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2425BED3-1335-2171-F978-A763164A7D4D}"/>
                </a:ext>
              </a:extLst>
            </p:cNvPr>
            <p:cNvSpPr txBox="1"/>
            <p:nvPr/>
          </p:nvSpPr>
          <p:spPr>
            <a:xfrm>
              <a:off x="4061326" y="6310983"/>
              <a:ext cx="1930335" cy="7164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소프트웨어</a:t>
              </a:r>
              <a:endPara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</p:grpSp>
      <p:pic>
        <p:nvPicPr>
          <p:cNvPr id="21" name="그래픽 20" descr="배지 3 단색으로 채워진">
            <a:extLst>
              <a:ext uri="{FF2B5EF4-FFF2-40B4-BE49-F238E27FC236}">
                <a16:creationId xmlns:a16="http://schemas.microsoft.com/office/drawing/2014/main" id="{9660280A-A89D-D594-9A5D-D6FF404E20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44688" y="6269264"/>
            <a:ext cx="1132112" cy="113211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4A114-FD41-81EF-2F54-2873B259FABF}"/>
              </a:ext>
            </a:extLst>
          </p:cNvPr>
          <p:cNvGrpSpPr/>
          <p:nvPr/>
        </p:nvGrpSpPr>
        <p:grpSpPr>
          <a:xfrm>
            <a:off x="10058400" y="5492269"/>
            <a:ext cx="7825874" cy="2580440"/>
            <a:chOff x="9704470" y="2743200"/>
            <a:chExt cx="8713204" cy="2572216"/>
          </a:xfrm>
        </p:grpSpPr>
        <p:pic>
          <p:nvPicPr>
            <p:cNvPr id="41" name="Picture 7">
              <a:extLst>
                <a:ext uri="{FF2B5EF4-FFF2-40B4-BE49-F238E27FC236}">
                  <a16:creationId xmlns:a16="http://schemas.microsoft.com/office/drawing/2014/main" id="{3BE6981C-530A-3AD3-A057-BCFF2AEEF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04470" y="2743200"/>
              <a:ext cx="8713204" cy="2572216"/>
            </a:xfrm>
            <a:prstGeom prst="rect">
              <a:avLst/>
            </a:prstGeom>
          </p:spPr>
        </p:pic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372243CE-58DA-3B60-8E5C-61EA31A3545F}"/>
                </a:ext>
              </a:extLst>
            </p:cNvPr>
            <p:cNvSpPr txBox="1"/>
            <p:nvPr/>
          </p:nvSpPr>
          <p:spPr>
            <a:xfrm>
              <a:off x="10394215" y="3155114"/>
              <a:ext cx="7709402" cy="17229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Before official apply, we can do mock apply in SKKU-DM. </a:t>
              </a:r>
              <a:r>
                <a:rPr lang="en-US" altLang="ko-KR" sz="2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Hakgyoansim Allimjang TTF R" panose="020B0600000101010101" charset="-127"/>
                  <a:ea typeface="Hakgyoansim Allimjang TTF R" panose="020B0600000101010101" charset="-127"/>
                </a:rPr>
                <a:t>This is one of the incentives to attract users who is interested in double majors.</a:t>
              </a:r>
              <a:endParaRPr lang="en-US" sz="2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3C78969-8A1C-EA6E-B131-4286496C90A0}"/>
              </a:ext>
            </a:extLst>
          </p:cNvPr>
          <p:cNvCxnSpPr>
            <a:stCxn id="39" idx="3"/>
          </p:cNvCxnSpPr>
          <p:nvPr/>
        </p:nvCxnSpPr>
        <p:spPr>
          <a:xfrm>
            <a:off x="9144000" y="6818676"/>
            <a:ext cx="1524000" cy="16644"/>
          </a:xfrm>
          <a:prstGeom prst="line">
            <a:avLst/>
          </a:prstGeom>
          <a:ln w="57150">
            <a:solidFill>
              <a:srgbClr val="EBEB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1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620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" y="3314700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SCHEDULE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05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1796C9E-71E3-B4D2-0FB6-A55D2B3F83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927600" y="5473700"/>
            <a:ext cx="10858500" cy="1270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3F6EC88-C53A-0C66-A636-531A1569CEB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5400000">
            <a:off x="4483100" y="5397500"/>
            <a:ext cx="952500" cy="1270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C6875945-5815-ED1D-0811-5EE7ED5B6573}"/>
              </a:ext>
            </a:extLst>
          </p:cNvPr>
          <p:cNvSpPr txBox="1"/>
          <p:nvPr/>
        </p:nvSpPr>
        <p:spPr>
          <a:xfrm>
            <a:off x="3962400" y="6197600"/>
            <a:ext cx="1968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WEEK 1 - 4</a:t>
            </a:r>
            <a:endParaRPr lang="ko-KR" sz="26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C3E48250-A67C-60FD-579F-EA08CC02D607}"/>
              </a:ext>
            </a:extLst>
          </p:cNvPr>
          <p:cNvSpPr txBox="1"/>
          <p:nvPr/>
        </p:nvSpPr>
        <p:spPr>
          <a:xfrm>
            <a:off x="3505200" y="6794500"/>
            <a:ext cx="2895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b="0" i="0" u="none" strike="noStrik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Project Topic Refinement and Proposal Writing</a:t>
            </a:r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4158B5C0-594F-B965-ED7B-7E95037C60D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5400000">
            <a:off x="8077200" y="5397500"/>
            <a:ext cx="952500" cy="127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54516561-80FC-94A4-DBF4-38301593C8B5}"/>
              </a:ext>
            </a:extLst>
          </p:cNvPr>
          <p:cNvSpPr txBox="1"/>
          <p:nvPr/>
        </p:nvSpPr>
        <p:spPr>
          <a:xfrm>
            <a:off x="7569200" y="6197600"/>
            <a:ext cx="1968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WEEK 5 - 11</a:t>
            </a:r>
            <a:endParaRPr lang="ko-KR" sz="26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5306BF9A-DB03-950E-07B4-466837C55415}"/>
              </a:ext>
            </a:extLst>
          </p:cNvPr>
          <p:cNvSpPr txBox="1"/>
          <p:nvPr/>
        </p:nvSpPr>
        <p:spPr>
          <a:xfrm>
            <a:off x="7099300" y="6794500"/>
            <a:ext cx="2895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b="0" i="0" u="none" strike="noStrik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Application Development</a:t>
            </a:r>
            <a:endParaRPr lang="en-US" b="0" i="0" u="none" strike="noStrik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CA8ADD0-0F46-132A-6393-6D250436ED1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5400000">
            <a:off x="11684000" y="5397500"/>
            <a:ext cx="952500" cy="12700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B9B1C998-4AF1-18A4-410E-98E397A88C76}"/>
              </a:ext>
            </a:extLst>
          </p:cNvPr>
          <p:cNvSpPr txBox="1"/>
          <p:nvPr/>
        </p:nvSpPr>
        <p:spPr>
          <a:xfrm>
            <a:off x="11163300" y="6197600"/>
            <a:ext cx="1968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WEEK 12</a:t>
            </a:r>
            <a:endParaRPr lang="ko-KR" sz="26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A125F271-3303-74F0-8BAE-425034749577}"/>
              </a:ext>
            </a:extLst>
          </p:cNvPr>
          <p:cNvSpPr txBox="1"/>
          <p:nvPr/>
        </p:nvSpPr>
        <p:spPr>
          <a:xfrm>
            <a:off x="10693400" y="6794500"/>
            <a:ext cx="2895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b="0" i="0" u="none" strike="noStrik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Testing</a:t>
            </a:r>
            <a:endParaRPr lang="en-US" b="0" i="0" u="none" strike="noStrik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Picture 17">
            <a:extLst>
              <a:ext uri="{FF2B5EF4-FFF2-40B4-BE49-F238E27FC236}">
                <a16:creationId xmlns:a16="http://schemas.microsoft.com/office/drawing/2014/main" id="{FB969014-FADD-D3AF-6D7F-2CDF3EED79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5400000">
            <a:off x="15278100" y="5397500"/>
            <a:ext cx="952500" cy="12700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F10B0C66-528D-EF48-3E7B-EA0AEB4FB06C}"/>
              </a:ext>
            </a:extLst>
          </p:cNvPr>
          <p:cNvSpPr txBox="1"/>
          <p:nvPr/>
        </p:nvSpPr>
        <p:spPr>
          <a:xfrm>
            <a:off x="14947900" y="6197600"/>
            <a:ext cx="1968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WEEK 13</a:t>
            </a:r>
            <a:endParaRPr lang="ko-KR" sz="26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A7517F85-5BD9-DE6C-1721-C3A694EB1AE6}"/>
              </a:ext>
            </a:extLst>
          </p:cNvPr>
          <p:cNvSpPr txBox="1"/>
          <p:nvPr/>
        </p:nvSpPr>
        <p:spPr>
          <a:xfrm>
            <a:off x="14249400" y="6794500"/>
            <a:ext cx="326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b="0" i="0" u="none" strike="noStrik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Application Deployment and Preparing Final Presentation</a:t>
            </a:r>
            <a:endParaRPr lang="en-US" b="0" i="0" u="none" strike="noStrik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8" name="Picture 21">
            <a:extLst>
              <a:ext uri="{FF2B5EF4-FFF2-40B4-BE49-F238E27FC236}">
                <a16:creationId xmlns:a16="http://schemas.microsoft.com/office/drawing/2014/main" id="{7AE04F6A-2B5D-5BBC-275B-7C42A45868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3670300"/>
            <a:ext cx="1384300" cy="1384300"/>
          </a:xfrm>
          <a:prstGeom prst="rect">
            <a:avLst/>
          </a:prstGeom>
        </p:spPr>
      </p:pic>
      <p:pic>
        <p:nvPicPr>
          <p:cNvPr id="29" name="Picture 22">
            <a:extLst>
              <a:ext uri="{FF2B5EF4-FFF2-40B4-BE49-F238E27FC236}">
                <a16:creationId xmlns:a16="http://schemas.microsoft.com/office/drawing/2014/main" id="{87C1588F-C781-4F69-BDE6-8AFCE8DC93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4279900" y="3670300"/>
            <a:ext cx="1358900" cy="1358900"/>
          </a:xfrm>
          <a:prstGeom prst="rect">
            <a:avLst/>
          </a:prstGeom>
        </p:spPr>
      </p:pic>
      <p:pic>
        <p:nvPicPr>
          <p:cNvPr id="30" name="Picture 23">
            <a:extLst>
              <a:ext uri="{FF2B5EF4-FFF2-40B4-BE49-F238E27FC236}">
                <a16:creationId xmlns:a16="http://schemas.microsoft.com/office/drawing/2014/main" id="{160D711E-05A8-45D7-D82B-2DC3EF153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200" y="3937000"/>
            <a:ext cx="850900" cy="863600"/>
          </a:xfrm>
          <a:prstGeom prst="rect">
            <a:avLst/>
          </a:prstGeom>
        </p:spPr>
      </p:pic>
      <p:pic>
        <p:nvPicPr>
          <p:cNvPr id="31" name="Picture 25">
            <a:extLst>
              <a:ext uri="{FF2B5EF4-FFF2-40B4-BE49-F238E27FC236}">
                <a16:creationId xmlns:a16="http://schemas.microsoft.com/office/drawing/2014/main" id="{32B34726-7A9D-3FF7-086E-FFAA5CB93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300" y="3670300"/>
            <a:ext cx="1384300" cy="1384300"/>
          </a:xfrm>
          <a:prstGeom prst="rect">
            <a:avLst/>
          </a:prstGeom>
        </p:spPr>
      </p:pic>
      <p:pic>
        <p:nvPicPr>
          <p:cNvPr id="32" name="Picture 26">
            <a:extLst>
              <a:ext uri="{FF2B5EF4-FFF2-40B4-BE49-F238E27FC236}">
                <a16:creationId xmlns:a16="http://schemas.microsoft.com/office/drawing/2014/main" id="{7FFA39FE-7AE0-1B27-20B7-051B730FF6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7874000" y="3670300"/>
            <a:ext cx="1358900" cy="1358900"/>
          </a:xfrm>
          <a:prstGeom prst="rect">
            <a:avLst/>
          </a:prstGeom>
        </p:spPr>
      </p:pic>
      <p:pic>
        <p:nvPicPr>
          <p:cNvPr id="33" name="Picture 28">
            <a:extLst>
              <a:ext uri="{FF2B5EF4-FFF2-40B4-BE49-F238E27FC236}">
                <a16:creationId xmlns:a16="http://schemas.microsoft.com/office/drawing/2014/main" id="{018140D4-B439-4CF1-55A3-EA94A19F5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5400" y="3670300"/>
            <a:ext cx="1384300" cy="1384300"/>
          </a:xfrm>
          <a:prstGeom prst="rect">
            <a:avLst/>
          </a:prstGeom>
        </p:spPr>
      </p:pic>
      <p:pic>
        <p:nvPicPr>
          <p:cNvPr id="34" name="Picture 29">
            <a:extLst>
              <a:ext uri="{FF2B5EF4-FFF2-40B4-BE49-F238E27FC236}">
                <a16:creationId xmlns:a16="http://schemas.microsoft.com/office/drawing/2014/main" id="{D5196B0A-B30E-A1AE-76D7-F56E6765F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11468100" y="3670300"/>
            <a:ext cx="1358900" cy="1358900"/>
          </a:xfrm>
          <a:prstGeom prst="rect">
            <a:avLst/>
          </a:prstGeom>
        </p:spPr>
      </p:pic>
      <p:pic>
        <p:nvPicPr>
          <p:cNvPr id="35" name="Picture 31">
            <a:extLst>
              <a:ext uri="{FF2B5EF4-FFF2-40B4-BE49-F238E27FC236}">
                <a16:creationId xmlns:a16="http://schemas.microsoft.com/office/drawing/2014/main" id="{715969C3-800A-EBDB-CA24-519036665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2200" y="3670300"/>
            <a:ext cx="1384300" cy="1384300"/>
          </a:xfrm>
          <a:prstGeom prst="rect">
            <a:avLst/>
          </a:prstGeom>
        </p:spPr>
      </p:pic>
      <p:pic>
        <p:nvPicPr>
          <p:cNvPr id="36" name="Picture 32">
            <a:extLst>
              <a:ext uri="{FF2B5EF4-FFF2-40B4-BE49-F238E27FC236}">
                <a16:creationId xmlns:a16="http://schemas.microsoft.com/office/drawing/2014/main" id="{E88F3089-B509-3A85-157C-70A571B2F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15062200" y="3670300"/>
            <a:ext cx="1358900" cy="1358900"/>
          </a:xfrm>
          <a:prstGeom prst="rect">
            <a:avLst/>
          </a:prstGeom>
        </p:spPr>
      </p:pic>
      <p:pic>
        <p:nvPicPr>
          <p:cNvPr id="37" name="Picture 33">
            <a:extLst>
              <a:ext uri="{FF2B5EF4-FFF2-40B4-BE49-F238E27FC236}">
                <a16:creationId xmlns:a16="http://schemas.microsoft.com/office/drawing/2014/main" id="{121022DC-7E0D-6006-7CC3-F476323CB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0" y="3937000"/>
            <a:ext cx="850900" cy="863600"/>
          </a:xfrm>
          <a:prstGeom prst="rect">
            <a:avLst/>
          </a:prstGeom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71B86485-014A-1989-312D-ED33A06427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2100" y="3937000"/>
            <a:ext cx="863600" cy="863600"/>
          </a:xfrm>
          <a:prstGeom prst="rect">
            <a:avLst/>
          </a:prstGeom>
        </p:spPr>
      </p:pic>
      <p:pic>
        <p:nvPicPr>
          <p:cNvPr id="39" name="Picture 35">
            <a:extLst>
              <a:ext uri="{FF2B5EF4-FFF2-40B4-BE49-F238E27FC236}">
                <a16:creationId xmlns:a16="http://schemas.microsoft.com/office/drawing/2014/main" id="{D3FB9CA5-13F1-F3B2-7520-A7264C5D70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6200" y="3937000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8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620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3238500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ROLES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06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ACFA0DA-5A96-87EA-C7EE-A376C1093B23}"/>
              </a:ext>
            </a:extLst>
          </p:cNvPr>
          <p:cNvGrpSpPr/>
          <p:nvPr/>
        </p:nvGrpSpPr>
        <p:grpSpPr>
          <a:xfrm>
            <a:off x="7622005" y="3276600"/>
            <a:ext cx="10223500" cy="5194300"/>
            <a:chOff x="6972300" y="3276600"/>
            <a:chExt cx="10223500" cy="51943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8AEBAA1A-6DFC-275A-C8B0-403AD0F1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2300" y="3276600"/>
              <a:ext cx="10185400" cy="1511300"/>
            </a:xfrm>
            <a:prstGeom prst="rect">
              <a:avLst/>
            </a:prstGeom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7E0B634D-FAC6-C30C-422A-052C8980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2300" y="5118100"/>
              <a:ext cx="10223500" cy="1511300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5C3D69AC-648D-C111-25F2-1FAC2BEB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2300" y="6959600"/>
              <a:ext cx="10223500" cy="1511300"/>
            </a:xfrm>
            <a:prstGeom prst="rect">
              <a:avLst/>
            </a:prstGeom>
          </p:spPr>
        </p:pic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54C7C10D-CD4D-62F4-5589-80B70BE739A1}"/>
                </a:ext>
              </a:extLst>
            </p:cNvPr>
            <p:cNvSpPr txBox="1"/>
            <p:nvPr/>
          </p:nvSpPr>
          <p:spPr>
            <a:xfrm>
              <a:off x="7594600" y="3632200"/>
              <a:ext cx="44196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Jaehyeon</a:t>
              </a:r>
              <a:r>
                <a:rPr lang="en-US" sz="2400" dirty="0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 Kim, </a:t>
              </a:r>
              <a:r>
                <a:rPr lang="en-US" sz="2400" dirty="0" err="1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Jisoo</a:t>
              </a:r>
              <a:r>
                <a:rPr lang="en-US" sz="2400" dirty="0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 Park</a:t>
              </a:r>
              <a:endParaRPr lang="en-US" sz="2400" b="0" i="0" u="none" strike="noStrike" dirty="0">
                <a:solidFill>
                  <a:srgbClr val="000000"/>
                </a:solidFill>
                <a:latin typeface="Hakgyoansim Allimjang TTF R"/>
              </a:endParaRPr>
            </a:p>
          </p:txBody>
        </p:sp>
        <p:sp>
          <p:nvSpPr>
            <p:cNvPr id="42" name="TextBox 15">
              <a:extLst>
                <a:ext uri="{FF2B5EF4-FFF2-40B4-BE49-F238E27FC236}">
                  <a16:creationId xmlns:a16="http://schemas.microsoft.com/office/drawing/2014/main" id="{EC6F4797-1A35-ADF0-4387-4B7BC982DFA9}"/>
                </a:ext>
              </a:extLst>
            </p:cNvPr>
            <p:cNvSpPr txBox="1"/>
            <p:nvPr/>
          </p:nvSpPr>
          <p:spPr>
            <a:xfrm>
              <a:off x="7594600" y="4102100"/>
              <a:ext cx="5994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0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Building an application server</a:t>
              </a:r>
              <a:endParaRPr lang="en-US" sz="20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D328ABCC-D597-88B1-0755-79C5E5F09198}"/>
                </a:ext>
              </a:extLst>
            </p:cNvPr>
            <p:cNvSpPr txBox="1"/>
            <p:nvPr/>
          </p:nvSpPr>
          <p:spPr>
            <a:xfrm>
              <a:off x="7658100" y="5473700"/>
              <a:ext cx="44196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Woojin</a:t>
              </a:r>
              <a:r>
                <a:rPr lang="en-US" sz="2400" dirty="0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 Kwon, </a:t>
              </a:r>
              <a:r>
                <a:rPr lang="en-US" sz="2400" dirty="0" err="1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Chaeeun</a:t>
              </a:r>
              <a:r>
                <a:rPr lang="en-US" sz="2400" dirty="0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 Lee</a:t>
              </a:r>
              <a:endParaRPr lang="en-US" sz="2400" b="0" i="0" u="none" strike="noStrike" dirty="0">
                <a:solidFill>
                  <a:srgbClr val="000000"/>
                </a:solidFill>
                <a:latin typeface="Hakgyoansim Allimjang TTF R"/>
              </a:endParaRPr>
            </a:p>
          </p:txBody>
        </p:sp>
        <p:sp>
          <p:nvSpPr>
            <p:cNvPr id="44" name="TextBox 18">
              <a:extLst>
                <a:ext uri="{FF2B5EF4-FFF2-40B4-BE49-F238E27FC236}">
                  <a16:creationId xmlns:a16="http://schemas.microsoft.com/office/drawing/2014/main" id="{A455FECD-4EBA-76F0-5960-38B02D90E0B0}"/>
                </a:ext>
              </a:extLst>
            </p:cNvPr>
            <p:cNvSpPr txBox="1"/>
            <p:nvPr/>
          </p:nvSpPr>
          <p:spPr>
            <a:xfrm>
              <a:off x="7658100" y="5943600"/>
              <a:ext cx="5994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0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Building a mobile application</a:t>
              </a:r>
              <a:endParaRPr lang="en-US" sz="20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573B809C-C60B-F603-C5CA-37869C95396D}"/>
                </a:ext>
              </a:extLst>
            </p:cNvPr>
            <p:cNvSpPr txBox="1"/>
            <p:nvPr/>
          </p:nvSpPr>
          <p:spPr>
            <a:xfrm>
              <a:off x="7658100" y="7302500"/>
              <a:ext cx="44196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Jisoo</a:t>
              </a:r>
              <a:r>
                <a:rPr lang="en-US" sz="2400" dirty="0">
                  <a:solidFill>
                    <a:srgbClr val="000000"/>
                  </a:solidFill>
                  <a:latin typeface="Hakgyoansim Allimjang TTF R"/>
                  <a:ea typeface="Hakgyoansim Allimjang TTF R"/>
                </a:rPr>
                <a:t> Park</a:t>
              </a:r>
              <a:endParaRPr lang="en-US" sz="2400" b="0" i="0" u="none" strike="noStrike" dirty="0">
                <a:solidFill>
                  <a:srgbClr val="000000"/>
                </a:solidFill>
                <a:latin typeface="Hakgyoansim Allimjang TTF R"/>
              </a:endParaRPr>
            </a:p>
          </p:txBody>
        </p:sp>
        <p:sp>
          <p:nvSpPr>
            <p:cNvPr id="46" name="TextBox 21">
              <a:extLst>
                <a:ext uri="{FF2B5EF4-FFF2-40B4-BE49-F238E27FC236}">
                  <a16:creationId xmlns:a16="http://schemas.microsoft.com/office/drawing/2014/main" id="{EFA8E026-4FF5-05C0-E5D0-2626401B048A}"/>
                </a:ext>
              </a:extLst>
            </p:cNvPr>
            <p:cNvSpPr txBox="1"/>
            <p:nvPr/>
          </p:nvSpPr>
          <p:spPr>
            <a:xfrm>
              <a:off x="7658100" y="7785100"/>
              <a:ext cx="59944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0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Publishing Mobile App and Server</a:t>
              </a:r>
              <a:endParaRPr lang="en-US" sz="20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</p:grpSp>
      <p:sp>
        <p:nvSpPr>
          <p:cNvPr id="53" name="TextBox 9">
            <a:extLst>
              <a:ext uri="{FF2B5EF4-FFF2-40B4-BE49-F238E27FC236}">
                <a16:creationId xmlns:a16="http://schemas.microsoft.com/office/drawing/2014/main" id="{F80ECA25-7467-381A-51A3-B4FD03255C7E}"/>
              </a:ext>
            </a:extLst>
          </p:cNvPr>
          <p:cNvSpPr txBox="1"/>
          <p:nvPr/>
        </p:nvSpPr>
        <p:spPr>
          <a:xfrm>
            <a:off x="3924300" y="3752315"/>
            <a:ext cx="2605505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5000" dirty="0">
                <a:solidFill>
                  <a:srgbClr val="33428E"/>
                </a:solidFill>
                <a:latin typeface="Pretendard SemiBold"/>
              </a:rPr>
              <a:t>Backend</a:t>
            </a: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483F72C4-036C-8562-D113-3A1D78165ED6}"/>
              </a:ext>
            </a:extLst>
          </p:cNvPr>
          <p:cNvSpPr txBox="1"/>
          <p:nvPr/>
        </p:nvSpPr>
        <p:spPr>
          <a:xfrm>
            <a:off x="3848100" y="5593815"/>
            <a:ext cx="2757905" cy="8450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5000" dirty="0">
                <a:solidFill>
                  <a:srgbClr val="33428E"/>
                </a:solidFill>
                <a:latin typeface="Pretendard SemiBold"/>
              </a:rPr>
              <a:t>Frontend</a:t>
            </a: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7279AD4B-28DB-DD29-1E89-2BCC69C1EECA}"/>
              </a:ext>
            </a:extLst>
          </p:cNvPr>
          <p:cNvSpPr txBox="1"/>
          <p:nvPr/>
        </p:nvSpPr>
        <p:spPr>
          <a:xfrm>
            <a:off x="3429000" y="7435315"/>
            <a:ext cx="359610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5000" dirty="0">
                <a:solidFill>
                  <a:srgbClr val="33428E"/>
                </a:solidFill>
                <a:latin typeface="Pretendard SemiBold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594644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-139700"/>
            <a:ext cx="18630900" cy="6134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77000" y="6667500"/>
            <a:ext cx="11201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3500" b="0" i="0" u="none" strike="noStrike" spc="-700">
                <a:solidFill>
                  <a:srgbClr val="FFFFFF"/>
                </a:solidFill>
                <a:latin typeface="Pretendard Bold"/>
              </a:rPr>
              <a:t>THANK YOU!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419100"/>
            <a:ext cx="546100" cy="889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1E6AA601-AFD3-2F76-06A8-F6C5CB7ACBBE}"/>
              </a:ext>
            </a:extLst>
          </p:cNvPr>
          <p:cNvSpPr txBox="1"/>
          <p:nvPr/>
        </p:nvSpPr>
        <p:spPr>
          <a:xfrm>
            <a:off x="838200" y="419100"/>
            <a:ext cx="289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dirty="0">
                <a:solidFill>
                  <a:srgbClr val="33428E"/>
                </a:solidFill>
                <a:latin typeface="Pretendard SemiBold"/>
              </a:rPr>
              <a:t>CAPSTONE DESIGN PROJECT</a:t>
            </a:r>
            <a:endParaRPr lang="en-US" sz="15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500"/>
            <a:ext cx="18288000" cy="5778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8200" y="419100"/>
            <a:ext cx="289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dirty="0">
                <a:solidFill>
                  <a:srgbClr val="FFFFFF"/>
                </a:solidFill>
                <a:latin typeface="Pretendard SemiBold"/>
              </a:rPr>
              <a:t>CAPSTONE DESIGN PROJECT</a:t>
            </a:r>
            <a:endParaRPr lang="en-US" sz="15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57B44B-5A19-67A2-6309-8CC21E26BE4E}"/>
              </a:ext>
            </a:extLst>
          </p:cNvPr>
          <p:cNvGrpSpPr/>
          <p:nvPr/>
        </p:nvGrpSpPr>
        <p:grpSpPr>
          <a:xfrm>
            <a:off x="927100" y="5905500"/>
            <a:ext cx="16446500" cy="2654300"/>
            <a:chOff x="927100" y="6362700"/>
            <a:chExt cx="16446500" cy="26543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927100" y="6362700"/>
              <a:ext cx="5245100" cy="26543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7300" y="7683500"/>
              <a:ext cx="4572000" cy="127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209800" y="6883400"/>
              <a:ext cx="3606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i="0" u="none" strike="noStrike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Introduction</a:t>
              </a:r>
              <a:endParaRPr 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800" y="6832600"/>
              <a:ext cx="571500" cy="5715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700000">
              <a:off x="1447800" y="6832600"/>
              <a:ext cx="571500" cy="5715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536700" y="69088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209800" y="8039100"/>
              <a:ext cx="3606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Motivation &amp; Objective</a:t>
              </a:r>
              <a:endParaRPr 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800" y="7975600"/>
              <a:ext cx="571500" cy="5715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700000">
              <a:off x="1447800" y="7988300"/>
              <a:ext cx="571500" cy="5715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536700" y="80645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2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6527800" y="6362700"/>
              <a:ext cx="5245100" cy="26543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0" y="7683500"/>
              <a:ext cx="4572000" cy="127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7810500" y="6883400"/>
              <a:ext cx="3606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Related Work</a:t>
              </a:r>
              <a:endParaRPr 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5800" y="6832600"/>
              <a:ext cx="571500" cy="5715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700000">
              <a:off x="7048500" y="68326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7137400" y="69088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810500" y="8039100"/>
              <a:ext cx="3606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Proposed Solution</a:t>
              </a:r>
              <a:endParaRPr 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5800" y="7975600"/>
              <a:ext cx="571500" cy="5715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700000">
              <a:off x="7048500" y="7988300"/>
              <a:ext cx="571500" cy="571500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7137400" y="80645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4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12128500" y="6362700"/>
              <a:ext cx="5245100" cy="2654300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58700" y="7683500"/>
              <a:ext cx="4572000" cy="1270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13411200" y="6883400"/>
              <a:ext cx="3606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Schedules</a:t>
              </a:r>
              <a:endParaRPr lang="ko-KR" sz="2500" i="0" u="none" strike="noStrike" dirty="0">
                <a:solidFill>
                  <a:srgbClr val="000000"/>
                </a:solidFill>
                <a:ea typeface="Pretendard SemiBold"/>
              </a:endParaRPr>
            </a:p>
          </p:txBody>
        </p:sp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36500" y="6832600"/>
              <a:ext cx="571500" cy="571500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700000">
              <a:off x="12649200" y="6832600"/>
              <a:ext cx="571500" cy="571500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2738100" y="69088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5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411200" y="8039100"/>
              <a:ext cx="3606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Roles</a:t>
              </a:r>
              <a:endParaRPr 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36500" y="7975600"/>
              <a:ext cx="571500" cy="571500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700000">
              <a:off x="12649200" y="7988300"/>
              <a:ext cx="571500" cy="5715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2738100" y="80645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6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4546600" y="2235200"/>
            <a:ext cx="9194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100" b="0" i="0" u="none" strike="noStrike" spc="700" dirty="0">
                <a:solidFill>
                  <a:srgbClr val="FFFFFF"/>
                </a:solidFill>
                <a:latin typeface="Hakgyoansim Allimjang TTF B"/>
              </a:rPr>
              <a:t>CONTETNS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620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" y="32120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01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B70838-49C1-52D2-8123-29BCF71AC2B0}"/>
              </a:ext>
            </a:extLst>
          </p:cNvPr>
          <p:cNvGrpSpPr/>
          <p:nvPr/>
        </p:nvGrpSpPr>
        <p:grpSpPr>
          <a:xfrm>
            <a:off x="2514600" y="3543300"/>
            <a:ext cx="8802422" cy="3962400"/>
            <a:chOff x="2819400" y="3467100"/>
            <a:chExt cx="8802422" cy="39624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1DA8FA-5134-802C-358C-7534D8F7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9400" y="3467100"/>
              <a:ext cx="3962400" cy="3962400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C5C8C7E-0EEC-390E-A05C-F8017511D7F5}"/>
                </a:ext>
              </a:extLst>
            </p:cNvPr>
            <p:cNvGrpSpPr/>
            <p:nvPr/>
          </p:nvGrpSpPr>
          <p:grpSpPr>
            <a:xfrm>
              <a:off x="6835627" y="4226735"/>
              <a:ext cx="4786195" cy="3003583"/>
              <a:chOff x="7467600" y="4302935"/>
              <a:chExt cx="4786195" cy="3003583"/>
            </a:xfrm>
          </p:grpSpPr>
          <p:pic>
            <p:nvPicPr>
              <p:cNvPr id="25" name="그림 24" descr="텍스트, 폰트, 그래픽, 로고이(가) 표시된 사진&#10;&#10;자동 생성된 설명">
                <a:extLst>
                  <a:ext uri="{FF2B5EF4-FFF2-40B4-BE49-F238E27FC236}">
                    <a16:creationId xmlns:a16="http://schemas.microsoft.com/office/drawing/2014/main" id="{6B3F15BF-0772-6FD1-C6AE-3441E3211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0" y="6515100"/>
                <a:ext cx="4786195" cy="791418"/>
              </a:xfrm>
              <a:prstGeom prst="rect">
                <a:avLst/>
              </a:prstGeom>
            </p:spPr>
          </p:pic>
          <p:pic>
            <p:nvPicPr>
              <p:cNvPr id="26" name="그림 25" descr="텍스트, 폰트, 로고, 그래픽이(가) 표시된 사진&#10;&#10;자동 생성된 설명">
                <a:extLst>
                  <a:ext uri="{FF2B5EF4-FFF2-40B4-BE49-F238E27FC236}">
                    <a16:creationId xmlns:a16="http://schemas.microsoft.com/office/drawing/2014/main" id="{82BEE844-9E92-8BF0-641E-01B22EE5D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0" y="4302935"/>
                <a:ext cx="3922637" cy="840565"/>
              </a:xfrm>
              <a:prstGeom prst="rect">
                <a:avLst/>
              </a:prstGeom>
            </p:spPr>
          </p:pic>
          <p:pic>
            <p:nvPicPr>
              <p:cNvPr id="27" name="그림 26" descr="텍스트, 폰트, 그래픽, 로고이(가) 표시된 사진&#10;&#10;자동 생성된 설명">
                <a:extLst>
                  <a:ext uri="{FF2B5EF4-FFF2-40B4-BE49-F238E27FC236}">
                    <a16:creationId xmlns:a16="http://schemas.microsoft.com/office/drawing/2014/main" id="{DBE8714A-66D3-DC21-64B2-FD8F16520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0" y="5382983"/>
                <a:ext cx="4080749" cy="791418"/>
              </a:xfrm>
              <a:prstGeom prst="rect">
                <a:avLst/>
              </a:pr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979A0C0-4886-B183-AFE6-A1B48C15ACB2}"/>
              </a:ext>
            </a:extLst>
          </p:cNvPr>
          <p:cNvGrpSpPr/>
          <p:nvPr/>
        </p:nvGrpSpPr>
        <p:grpSpPr>
          <a:xfrm>
            <a:off x="11658600" y="4774128"/>
            <a:ext cx="1497694" cy="2045772"/>
            <a:chOff x="12446906" y="4774128"/>
            <a:chExt cx="1497694" cy="2045772"/>
          </a:xfrm>
        </p:grpSpPr>
        <p:sp>
          <p:nvSpPr>
            <p:cNvPr id="28" name="왼쪽 대괄호[L] 12">
              <a:extLst>
                <a:ext uri="{FF2B5EF4-FFF2-40B4-BE49-F238E27FC236}">
                  <a16:creationId xmlns:a16="http://schemas.microsoft.com/office/drawing/2014/main" id="{52B32538-C8C7-17DC-4FF7-7C379105FD32}"/>
                </a:ext>
              </a:extLst>
            </p:cNvPr>
            <p:cNvSpPr/>
            <p:nvPr/>
          </p:nvSpPr>
          <p:spPr>
            <a:xfrm rot="10800000">
              <a:off x="12446906" y="4774128"/>
              <a:ext cx="430893" cy="2045772"/>
            </a:xfrm>
            <a:prstGeom prst="leftBracke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000000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0FCFDED-6E34-9261-84A6-9BC316326B0B}"/>
                </a:ext>
              </a:extLst>
            </p:cNvPr>
            <p:cNvCxnSpPr>
              <a:cxnSpLocks/>
            </p:cNvCxnSpPr>
            <p:nvPr/>
          </p:nvCxnSpPr>
          <p:spPr>
            <a:xfrm>
              <a:off x="12446907" y="5828912"/>
              <a:ext cx="1497693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C4EE49C6-AC98-3396-01A2-5C006263ED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500" y="5462234"/>
            <a:ext cx="4702100" cy="73335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69583" y="1879600"/>
            <a:ext cx="8585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We focused on..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55FB1D-38DC-C938-EB98-84CA29A9FAA4}"/>
              </a:ext>
            </a:extLst>
          </p:cNvPr>
          <p:cNvGrpSpPr/>
          <p:nvPr/>
        </p:nvGrpSpPr>
        <p:grpSpPr>
          <a:xfrm>
            <a:off x="2698750" y="7956875"/>
            <a:ext cx="9798050" cy="1453825"/>
            <a:chOff x="2698750" y="7956875"/>
            <a:chExt cx="9798050" cy="1453825"/>
          </a:xfrm>
        </p:grpSpPr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DBC85154-AC8A-B1B3-FC85-838733D51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8750" y="7956875"/>
              <a:ext cx="9798050" cy="1453825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4244975" y="8358604"/>
              <a:ext cx="6705600" cy="6171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A lot of double majors in SKKU</a:t>
              </a:r>
              <a:endParaRPr lang="en-US" sz="3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620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" y="32120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MOTIVATION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24200" y="1920531"/>
            <a:ext cx="12649200" cy="11655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PROBLEMS </a:t>
            </a:r>
            <a:r>
              <a:rPr lang="en-US" altLang="ko-KR" sz="60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with Double Majors</a:t>
            </a:r>
            <a:endParaRPr lang="ko-KR" sz="60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ADF3EA-87E8-D783-D2A7-51C80122D0B1}"/>
              </a:ext>
            </a:extLst>
          </p:cNvPr>
          <p:cNvGrpSpPr/>
          <p:nvPr/>
        </p:nvGrpSpPr>
        <p:grpSpPr>
          <a:xfrm>
            <a:off x="6180120" y="6948874"/>
            <a:ext cx="11783506" cy="2571214"/>
            <a:chOff x="6972300" y="3390900"/>
            <a:chExt cx="11783506" cy="2571214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79706D35-2A29-7548-0D36-AAEF51EFF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2300" y="3390900"/>
              <a:ext cx="11783506" cy="2571214"/>
            </a:xfrm>
            <a:prstGeom prst="rect">
              <a:avLst/>
            </a:prstGeom>
          </p:spPr>
        </p:pic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E347C47C-B432-661D-35B2-0001362DECE5}"/>
                </a:ext>
              </a:extLst>
            </p:cNvPr>
            <p:cNvSpPr txBox="1"/>
            <p:nvPr/>
          </p:nvSpPr>
          <p:spPr>
            <a:xfrm>
              <a:off x="7162800" y="3696772"/>
              <a:ext cx="11481001" cy="9133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700" b="0" i="0" dirty="0">
                  <a:solidFill>
                    <a:srgbClr val="000000"/>
                  </a:solidFill>
                  <a:effectLst/>
                  <a:latin typeface="Hakgyoansim Allimjang TTF B" panose="020B0600000101010101" charset="-127"/>
                  <a:ea typeface="Hakgyoansim Allimjang TTF B" panose="020B0600000101010101" charset="-127"/>
                </a:rPr>
                <a:t>Difficulty finding scattered information related to double majors</a:t>
              </a:r>
              <a:endParaRPr lang="en-US" sz="2700" b="0" i="0" u="none" strike="noStrike" dirty="0">
                <a:solidFill>
                  <a:srgbClr val="000000"/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BD7DCB3D-63E9-3B3A-0121-D808625D98AA}"/>
                </a:ext>
              </a:extLst>
            </p:cNvPr>
            <p:cNvSpPr txBox="1"/>
            <p:nvPr/>
          </p:nvSpPr>
          <p:spPr>
            <a:xfrm>
              <a:off x="7594600" y="4324886"/>
              <a:ext cx="8407400" cy="14282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285750" lvl="0" indent="-285750" algn="l">
                <a:lnSpc>
                  <a:spcPct val="124499"/>
                </a:lnSpc>
                <a:buFontTx/>
                <a:buChar char="-"/>
              </a:pP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Graduation requirements</a:t>
              </a:r>
            </a:p>
            <a:p>
              <a:pPr marL="285750" lvl="0" indent="-285750" algn="l">
                <a:lnSpc>
                  <a:spcPct val="124499"/>
                </a:lnSpc>
                <a:buFontTx/>
                <a:buChar char="-"/>
              </a:pP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Roadmap r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ecommendations</a:t>
              </a: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for the second major</a:t>
              </a:r>
              <a:endParaRPr lang="en-US" sz="28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205CE-CEB4-F9FF-616E-D64796D85F5B}"/>
              </a:ext>
            </a:extLst>
          </p:cNvPr>
          <p:cNvGrpSpPr/>
          <p:nvPr/>
        </p:nvGrpSpPr>
        <p:grpSpPr>
          <a:xfrm>
            <a:off x="6121199" y="3684911"/>
            <a:ext cx="11881674" cy="2571214"/>
            <a:chOff x="6874132" y="3390900"/>
            <a:chExt cx="11881674" cy="2571214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303462DE-3992-C88D-917F-DC09FD1E5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2300" y="3390900"/>
              <a:ext cx="11783506" cy="2571214"/>
            </a:xfrm>
            <a:prstGeom prst="rect">
              <a:avLst/>
            </a:prstGeom>
          </p:spPr>
        </p:pic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3651D651-6335-E12F-18CF-EDB951A40DED}"/>
                </a:ext>
              </a:extLst>
            </p:cNvPr>
            <p:cNvSpPr txBox="1"/>
            <p:nvPr/>
          </p:nvSpPr>
          <p:spPr>
            <a:xfrm>
              <a:off x="6874132" y="3696772"/>
              <a:ext cx="11481001" cy="9133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700" b="0" i="0" dirty="0">
                  <a:solidFill>
                    <a:srgbClr val="000000"/>
                  </a:solidFill>
                  <a:effectLst/>
                  <a:latin typeface="Hakgyoansim Allimjang TTF B" panose="020B0600000101010101" charset="-127"/>
                  <a:ea typeface="Hakgyoansim Allimjang TTF B" panose="020B0600000101010101" charset="-127"/>
                </a:rPr>
                <a:t>Lack of opportunity to interact with the same double major</a:t>
              </a:r>
              <a:endParaRPr lang="en-US" sz="2700" b="0" i="0" u="none" strike="noStrike" dirty="0">
                <a:solidFill>
                  <a:srgbClr val="000000"/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D268F7D7-EEF4-6EBF-6F5A-26A9EBA4E657}"/>
                </a:ext>
              </a:extLst>
            </p:cNvPr>
            <p:cNvSpPr txBox="1"/>
            <p:nvPr/>
          </p:nvSpPr>
          <p:spPr>
            <a:xfrm>
              <a:off x="7687133" y="4324886"/>
              <a:ext cx="9312733" cy="14282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285750" lvl="0" indent="-285750" algn="l">
                <a:lnSpc>
                  <a:spcPct val="124499"/>
                </a:lnSpc>
                <a:buFontTx/>
                <a:buChar char="-"/>
              </a:pP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No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official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events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to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make friends unlike primary major</a:t>
              </a:r>
              <a:endParaRPr lang="en-US" sz="28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  <a:p>
              <a:pPr marL="285750" lvl="0" indent="-285750" algn="l">
                <a:lnSpc>
                  <a:spcPct val="124499"/>
                </a:lnSpc>
                <a:buFontTx/>
                <a:buChar char="-"/>
              </a:pP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But double majors spend lots of time in second major</a:t>
              </a:r>
              <a:endParaRPr lang="en-US" sz="28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03BA08-896E-EA26-6DFE-E9A723B72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385" y="4061358"/>
            <a:ext cx="1947215" cy="19472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074A1C-340A-DB8B-2006-54FD6A387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1559" y="7178139"/>
            <a:ext cx="2080161" cy="20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0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620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" y="32120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7789" y="8191500"/>
            <a:ext cx="5410200" cy="18346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Mobile 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4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Application</a:t>
            </a:r>
            <a:endParaRPr lang="ko-KR" sz="4800" b="0" i="0" u="none" strike="noStrike" spc="200" dirty="0">
              <a:solidFill>
                <a:schemeClr val="tx1">
                  <a:lumMod val="75000"/>
                  <a:lumOff val="25000"/>
                </a:schemeClr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4631184-6A21-CDDF-5CB4-78A39AA40F56}"/>
              </a:ext>
            </a:extLst>
          </p:cNvPr>
          <p:cNvGrpSpPr/>
          <p:nvPr/>
        </p:nvGrpSpPr>
        <p:grpSpPr>
          <a:xfrm>
            <a:off x="2667000" y="2019300"/>
            <a:ext cx="5787189" cy="5787189"/>
            <a:chOff x="3884194" y="3771900"/>
            <a:chExt cx="5787189" cy="578718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F4D8101-6127-4B5A-B399-5FA82822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4194" y="3771900"/>
              <a:ext cx="5787189" cy="5787189"/>
            </a:xfrm>
            <a:prstGeom prst="rect">
              <a:avLst/>
            </a:prstGeom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BE2809BF-B166-BE27-7D79-FEDBF217E218}"/>
                </a:ext>
              </a:extLst>
            </p:cNvPr>
            <p:cNvSpPr txBox="1"/>
            <p:nvPr/>
          </p:nvSpPr>
          <p:spPr>
            <a:xfrm>
              <a:off x="5173579" y="4584700"/>
              <a:ext cx="3208421" cy="2235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4800" b="0" i="0" u="none" strike="noStrike" spc="-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Bold"/>
                </a:rPr>
                <a:t>SKKU-DM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651ECB5-7A47-7484-BE65-C6912C049154}"/>
                </a:ext>
              </a:extLst>
            </p:cNvPr>
            <p:cNvSpPr/>
            <p:nvPr/>
          </p:nvSpPr>
          <p:spPr>
            <a:xfrm>
              <a:off x="5257800" y="6362700"/>
              <a:ext cx="2971800" cy="1866900"/>
            </a:xfrm>
            <a:prstGeom prst="rect">
              <a:avLst/>
            </a:prstGeom>
            <a:pattFill prst="ltHorz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2EE16B-9D4C-88CF-A59F-AD449A591F8D}"/>
              </a:ext>
            </a:extLst>
          </p:cNvPr>
          <p:cNvGrpSpPr/>
          <p:nvPr/>
        </p:nvGrpSpPr>
        <p:grpSpPr>
          <a:xfrm>
            <a:off x="9968831" y="2363535"/>
            <a:ext cx="7825874" cy="2262940"/>
            <a:chOff x="9704470" y="2743200"/>
            <a:chExt cx="8713204" cy="2572216"/>
          </a:xfrm>
        </p:grpSpPr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0C506E6F-B9AC-AD5A-63E5-6E278DC0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4470" y="2743200"/>
              <a:ext cx="8713204" cy="2572216"/>
            </a:xfrm>
            <a:prstGeom prst="rect">
              <a:avLst/>
            </a:prstGeom>
          </p:spPr>
        </p:pic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E5216507-1CCA-EFBE-C028-60DFABEA39FA}"/>
                </a:ext>
              </a:extLst>
            </p:cNvPr>
            <p:cNvSpPr txBox="1"/>
            <p:nvPr/>
          </p:nvSpPr>
          <p:spPr>
            <a:xfrm>
              <a:off x="10708272" y="3238500"/>
              <a:ext cx="7225666" cy="14700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To provide the place for double majors to meet each other</a:t>
              </a:r>
              <a:endParaRPr lang="en-US" sz="3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3F4131-63B6-32A1-9AAE-50E5A0950441}"/>
              </a:ext>
            </a:extLst>
          </p:cNvPr>
          <p:cNvGrpSpPr/>
          <p:nvPr/>
        </p:nvGrpSpPr>
        <p:grpSpPr>
          <a:xfrm>
            <a:off x="9968831" y="5086350"/>
            <a:ext cx="7825874" cy="2495550"/>
            <a:chOff x="9704470" y="2743200"/>
            <a:chExt cx="8713204" cy="2572216"/>
          </a:xfrm>
        </p:grpSpPr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0665013F-EC95-1640-08D6-5FD28B629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4470" y="2743200"/>
              <a:ext cx="8713204" cy="2572216"/>
            </a:xfrm>
            <a:prstGeom prst="rect">
              <a:avLst/>
            </a:prstGeom>
          </p:spPr>
        </p:pic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85723A16-351A-4938-782C-B513732E9414}"/>
                </a:ext>
              </a:extLst>
            </p:cNvPr>
            <p:cNvSpPr txBox="1"/>
            <p:nvPr/>
          </p:nvSpPr>
          <p:spPr>
            <a:xfrm>
              <a:off x="10708272" y="3238500"/>
              <a:ext cx="7225666" cy="14700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To provide the place where double majors can find information easily </a:t>
              </a:r>
              <a:endParaRPr lang="en-US" sz="3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</p:grpSp>
      <p:sp>
        <p:nvSpPr>
          <p:cNvPr id="37" name="TextBox 14">
            <a:extLst>
              <a:ext uri="{FF2B5EF4-FFF2-40B4-BE49-F238E27FC236}">
                <a16:creationId xmlns:a16="http://schemas.microsoft.com/office/drawing/2014/main" id="{1E073364-334A-737B-898E-8D300469E9A8}"/>
              </a:ext>
            </a:extLst>
          </p:cNvPr>
          <p:cNvSpPr txBox="1"/>
          <p:nvPr/>
        </p:nvSpPr>
        <p:spPr>
          <a:xfrm>
            <a:off x="10896600" y="8191500"/>
            <a:ext cx="5410200" cy="18346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8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Objectives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EFAD70D-87E2-1DBD-787A-B8AFD0EF8E0B}"/>
              </a:ext>
            </a:extLst>
          </p:cNvPr>
          <p:cNvCxnSpPr>
            <a:cxnSpLocks/>
          </p:cNvCxnSpPr>
          <p:nvPr/>
        </p:nvCxnSpPr>
        <p:spPr>
          <a:xfrm>
            <a:off x="8305800" y="4914900"/>
            <a:ext cx="1143000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5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43200" y="6352339"/>
            <a:ext cx="5994400" cy="13819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dirty="0">
                <a:solidFill>
                  <a:srgbClr val="000000"/>
                </a:solidFill>
                <a:latin typeface="Hakgyoansim Allimjang TTF R"/>
                <a:ea typeface="Hakgyoansim Allimjang TTF R"/>
              </a:rPr>
              <a:t>The most popular community</a:t>
            </a:r>
          </a:p>
          <a:p>
            <a:pPr lvl="0" algn="ctr">
              <a:lnSpc>
                <a:spcPct val="124499"/>
              </a:lnSpc>
            </a:pPr>
            <a:r>
              <a:rPr lang="en-US" sz="2800" dirty="0">
                <a:solidFill>
                  <a:srgbClr val="000000"/>
                </a:solidFill>
                <a:latin typeface="Hakgyoansim Allimjang TTF R"/>
                <a:ea typeface="Hakgyoansim Allimjang TTF R"/>
              </a:rPr>
              <a:t>app for SKKU students</a:t>
            </a:r>
            <a:endParaRPr lang="en-US" sz="2800" b="0" i="0" u="none" strike="noStrike" dirty="0">
              <a:solidFill>
                <a:srgbClr val="000000"/>
              </a:solidFill>
              <a:latin typeface="Hakgyoansim Allimjang TTF 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RELATED</a:t>
            </a:r>
          </a:p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WORK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03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pic>
        <p:nvPicPr>
          <p:cNvPr id="6" name="그림 5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3B6B222F-D11A-906B-9FCC-DE07984A1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65" y="3820361"/>
            <a:ext cx="5605669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7171337-E68E-0BD3-FEDE-DFA76DDA8E81}"/>
              </a:ext>
            </a:extLst>
          </p:cNvPr>
          <p:cNvGrpSpPr/>
          <p:nvPr/>
        </p:nvGrpSpPr>
        <p:grpSpPr>
          <a:xfrm>
            <a:off x="10363200" y="3771899"/>
            <a:ext cx="7825874" cy="2580440"/>
            <a:chOff x="9704470" y="2743200"/>
            <a:chExt cx="8713204" cy="2572216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4174FE0F-A8B9-557C-6ABB-A10BBC345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4470" y="2743200"/>
              <a:ext cx="8713204" cy="2572216"/>
            </a:xfrm>
            <a:prstGeom prst="rect">
              <a:avLst/>
            </a:prstGeom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4F673BE-2069-6674-E478-13C9158926F3}"/>
                </a:ext>
              </a:extLst>
            </p:cNvPr>
            <p:cNvSpPr txBox="1"/>
            <p:nvPr/>
          </p:nvSpPr>
          <p:spPr>
            <a:xfrm>
              <a:off x="10708272" y="3238500"/>
              <a:ext cx="7225666" cy="14700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Gathering information specifically for double majors is challenging. </a:t>
              </a:r>
            </a:p>
            <a:p>
              <a:pPr lvl="0" algn="l">
                <a:lnSpc>
                  <a:spcPct val="124499"/>
                </a:lnSpc>
              </a:pPr>
              <a:r>
                <a: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It’s too broad!</a:t>
              </a:r>
              <a:endParaRPr lang="en-US" sz="3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5085D1-4F0B-A827-D08A-2C495F2FAA99}"/>
              </a:ext>
            </a:extLst>
          </p:cNvPr>
          <p:cNvCxnSpPr>
            <a:cxnSpLocks/>
          </p:cNvCxnSpPr>
          <p:nvPr/>
        </p:nvCxnSpPr>
        <p:spPr>
          <a:xfrm>
            <a:off x="8915400" y="4914900"/>
            <a:ext cx="1143000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620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" y="3314700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PROPOSED</a:t>
            </a:r>
          </a:p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06800" y="1320800"/>
            <a:ext cx="8585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SQUARE System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69BEB8-0230-CF5E-77E8-6EC68CB71AAB}"/>
              </a:ext>
            </a:extLst>
          </p:cNvPr>
          <p:cNvSpPr/>
          <p:nvPr/>
        </p:nvSpPr>
        <p:spPr>
          <a:xfrm>
            <a:off x="3200400" y="2817526"/>
            <a:ext cx="5561263" cy="72789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C27484-1C3F-4584-26D5-A0BB9FDC77DA}"/>
              </a:ext>
            </a:extLst>
          </p:cNvPr>
          <p:cNvGrpSpPr/>
          <p:nvPr/>
        </p:nvGrpSpPr>
        <p:grpSpPr>
          <a:xfrm>
            <a:off x="3580064" y="3162300"/>
            <a:ext cx="2133600" cy="2286000"/>
            <a:chOff x="3962400" y="3314700"/>
            <a:chExt cx="2133600" cy="22860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91C5C66-1A82-613E-DA73-BF6E51980DE5}"/>
                </a:ext>
              </a:extLst>
            </p:cNvPr>
            <p:cNvSpPr/>
            <p:nvPr/>
          </p:nvSpPr>
          <p:spPr>
            <a:xfrm>
              <a:off x="3962400" y="3314700"/>
              <a:ext cx="2133600" cy="228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 descr="그림, 만화 영화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1845B1B6-E5B7-B700-0404-316FC09FB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591" y="3428765"/>
              <a:ext cx="1829217" cy="205786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F94655-DD32-1EC9-2BE1-BCCC7467A6D7}"/>
              </a:ext>
            </a:extLst>
          </p:cNvPr>
          <p:cNvGrpSpPr/>
          <p:nvPr/>
        </p:nvGrpSpPr>
        <p:grpSpPr>
          <a:xfrm>
            <a:off x="6142790" y="3162300"/>
            <a:ext cx="2133600" cy="2286000"/>
            <a:chOff x="3962400" y="3314700"/>
            <a:chExt cx="2133600" cy="22860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B921C81-A397-0C75-1391-8DFA37C9AE57}"/>
                </a:ext>
              </a:extLst>
            </p:cNvPr>
            <p:cNvSpPr/>
            <p:nvPr/>
          </p:nvSpPr>
          <p:spPr>
            <a:xfrm>
              <a:off x="3962400" y="3314700"/>
              <a:ext cx="2133600" cy="228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 descr="그림, 만화 영화, 스케치, 클립아트이(가) 표시된 사진&#10;&#10;자동 생성된 설명">
              <a:extLst>
                <a:ext uri="{FF2B5EF4-FFF2-40B4-BE49-F238E27FC236}">
                  <a16:creationId xmlns:a16="http://schemas.microsoft.com/office/drawing/2014/main" id="{A366EF41-98DB-974A-D243-535D9CC7B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591" y="3428765"/>
              <a:ext cx="1829217" cy="2057869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1947F32-7D2B-765F-0880-97F32D86B083}"/>
              </a:ext>
            </a:extLst>
          </p:cNvPr>
          <p:cNvGrpSpPr/>
          <p:nvPr/>
        </p:nvGrpSpPr>
        <p:grpSpPr>
          <a:xfrm>
            <a:off x="3617955" y="5448300"/>
            <a:ext cx="2499435" cy="2144425"/>
            <a:chOff x="4000291" y="5448300"/>
            <a:chExt cx="2499435" cy="2144425"/>
          </a:xfrm>
        </p:grpSpPr>
        <p:sp>
          <p:nvSpPr>
            <p:cNvPr id="8" name="TextBox 8"/>
            <p:cNvSpPr txBox="1"/>
            <p:nvPr/>
          </p:nvSpPr>
          <p:spPr>
            <a:xfrm>
              <a:off x="4114591" y="5448300"/>
              <a:ext cx="990809" cy="544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altLang="en-US" sz="24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명륜이</a:t>
              </a:r>
              <a:endPara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  <p:pic>
          <p:nvPicPr>
            <p:cNvPr id="32" name="그래픽 31" descr="배지 단색으로 채워진">
              <a:extLst>
                <a:ext uri="{FF2B5EF4-FFF2-40B4-BE49-F238E27FC236}">
                  <a16:creationId xmlns:a16="http://schemas.microsoft.com/office/drawing/2014/main" id="{49CC1C2F-5B20-789E-B6FB-C9DB1C447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00291" y="6555600"/>
              <a:ext cx="492900" cy="492900"/>
            </a:xfrm>
            <a:prstGeom prst="rect">
              <a:avLst/>
            </a:prstGeom>
          </p:spPr>
        </p:pic>
        <p:pic>
          <p:nvPicPr>
            <p:cNvPr id="34" name="그래픽 33" descr="배지 1 단색으로 채워진">
              <a:extLst>
                <a:ext uri="{FF2B5EF4-FFF2-40B4-BE49-F238E27FC236}">
                  <a16:creationId xmlns:a16="http://schemas.microsoft.com/office/drawing/2014/main" id="{14F0E741-569D-5095-CC1B-E777D445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00291" y="6022200"/>
              <a:ext cx="492900" cy="492900"/>
            </a:xfrm>
            <a:prstGeom prst="rect">
              <a:avLst/>
            </a:prstGeom>
          </p:spPr>
        </p:pic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E3B49076-0F4C-2E90-2672-770FE39AD8D2}"/>
                </a:ext>
              </a:extLst>
            </p:cNvPr>
            <p:cNvSpPr txBox="1"/>
            <p:nvPr/>
          </p:nvSpPr>
          <p:spPr>
            <a:xfrm>
              <a:off x="4569391" y="5970875"/>
              <a:ext cx="990809" cy="544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비공개</a:t>
              </a:r>
              <a:endPara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204F9CF-2176-D670-F1A3-07038F223039}"/>
                </a:ext>
              </a:extLst>
            </p:cNvPr>
            <p:cNvSpPr txBox="1"/>
            <p:nvPr/>
          </p:nvSpPr>
          <p:spPr>
            <a:xfrm>
              <a:off x="4569391" y="6408252"/>
              <a:ext cx="1930335" cy="7164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소프트웨어</a:t>
              </a:r>
              <a:endPara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D42438C-A508-E382-C666-A15F3E9E07CC}"/>
                </a:ext>
              </a:extLst>
            </p:cNvPr>
            <p:cNvSpPr/>
            <p:nvPr/>
          </p:nvSpPr>
          <p:spPr>
            <a:xfrm>
              <a:off x="4038600" y="7099825"/>
              <a:ext cx="990600" cy="4929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산책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596451-2979-A25D-BFE8-F9248D1DB26E}"/>
                </a:ext>
              </a:extLst>
            </p:cNvPr>
            <p:cNvSpPr/>
            <p:nvPr/>
          </p:nvSpPr>
          <p:spPr>
            <a:xfrm>
              <a:off x="5105400" y="7099825"/>
              <a:ext cx="990600" cy="4929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독서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D95ADEA-35EB-079E-57F2-897EAF613C65}"/>
              </a:ext>
            </a:extLst>
          </p:cNvPr>
          <p:cNvGrpSpPr/>
          <p:nvPr/>
        </p:nvGrpSpPr>
        <p:grpSpPr>
          <a:xfrm>
            <a:off x="6247064" y="5448300"/>
            <a:ext cx="2499435" cy="2144425"/>
            <a:chOff x="4000291" y="5448300"/>
            <a:chExt cx="2499435" cy="2144425"/>
          </a:xfrm>
        </p:grpSpPr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29EA695E-D7C0-ADC0-FD78-18E4E81FFF4B}"/>
                </a:ext>
              </a:extLst>
            </p:cNvPr>
            <p:cNvSpPr txBox="1"/>
            <p:nvPr/>
          </p:nvSpPr>
          <p:spPr>
            <a:xfrm>
              <a:off x="4114591" y="5448300"/>
              <a:ext cx="990809" cy="544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율전</a:t>
              </a:r>
              <a:r>
                <a:rPr lang="ko-KR" altLang="en-US" sz="2400" b="0" i="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이</a:t>
              </a:r>
              <a:endPara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  <p:pic>
          <p:nvPicPr>
            <p:cNvPr id="44" name="그래픽 43" descr="배지 단색으로 채워진">
              <a:extLst>
                <a:ext uri="{FF2B5EF4-FFF2-40B4-BE49-F238E27FC236}">
                  <a16:creationId xmlns:a16="http://schemas.microsoft.com/office/drawing/2014/main" id="{F49EBFA6-1BB4-57AD-E991-92BEAF4A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00291" y="6555600"/>
              <a:ext cx="492900" cy="492900"/>
            </a:xfrm>
            <a:prstGeom prst="rect">
              <a:avLst/>
            </a:prstGeom>
          </p:spPr>
        </p:pic>
        <p:pic>
          <p:nvPicPr>
            <p:cNvPr id="45" name="그래픽 44" descr="배지 1 단색으로 채워진">
              <a:extLst>
                <a:ext uri="{FF2B5EF4-FFF2-40B4-BE49-F238E27FC236}">
                  <a16:creationId xmlns:a16="http://schemas.microsoft.com/office/drawing/2014/main" id="{B5820BA7-5931-A26D-74D7-78704871C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00291" y="6022200"/>
              <a:ext cx="492900" cy="492900"/>
            </a:xfrm>
            <a:prstGeom prst="rect">
              <a:avLst/>
            </a:prstGeom>
          </p:spPr>
        </p:pic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88BC75FC-FE94-BCC4-1C65-3C430F0205F6}"/>
                </a:ext>
              </a:extLst>
            </p:cNvPr>
            <p:cNvSpPr txBox="1"/>
            <p:nvPr/>
          </p:nvSpPr>
          <p:spPr>
            <a:xfrm>
              <a:off x="4569391" y="5970875"/>
              <a:ext cx="990809" cy="5442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altLang="en-US" sz="24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수학과</a:t>
              </a:r>
              <a:endPara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82F5483-A4E0-ED75-242E-8D268BDDA3FA}"/>
                </a:ext>
              </a:extLst>
            </p:cNvPr>
            <p:cNvSpPr txBox="1"/>
            <p:nvPr/>
          </p:nvSpPr>
          <p:spPr>
            <a:xfrm>
              <a:off x="4569391" y="6408252"/>
              <a:ext cx="1930335" cy="7164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소프트웨어</a:t>
              </a:r>
              <a:endPara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1851920-99C8-84E3-CD22-0B712AFA2D17}"/>
                </a:ext>
              </a:extLst>
            </p:cNvPr>
            <p:cNvSpPr/>
            <p:nvPr/>
          </p:nvSpPr>
          <p:spPr>
            <a:xfrm>
              <a:off x="4038600" y="7099825"/>
              <a:ext cx="990600" cy="4929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운동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F0C450AF-ABF1-1649-CC68-FE80A1F6FDEC}"/>
                </a:ext>
              </a:extLst>
            </p:cNvPr>
            <p:cNvSpPr/>
            <p:nvPr/>
          </p:nvSpPr>
          <p:spPr>
            <a:xfrm>
              <a:off x="5105400" y="7099825"/>
              <a:ext cx="990600" cy="4929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산책</a:t>
              </a:r>
              <a:endPara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ED5CFBE-D5C1-01AD-C502-0302DC474673}"/>
              </a:ext>
            </a:extLst>
          </p:cNvPr>
          <p:cNvSpPr/>
          <p:nvPr/>
        </p:nvSpPr>
        <p:spPr>
          <a:xfrm>
            <a:off x="3732255" y="7810500"/>
            <a:ext cx="4544135" cy="2057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D5CD9ACF-A019-42E7-5A21-B66BC022417D}"/>
              </a:ext>
            </a:extLst>
          </p:cNvPr>
          <p:cNvSpPr txBox="1"/>
          <p:nvPr/>
        </p:nvSpPr>
        <p:spPr>
          <a:xfrm>
            <a:off x="3884864" y="7962900"/>
            <a:ext cx="4454251" cy="737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  <a:ea typeface="Hakgyoansim Allimjang TTF R"/>
              </a:rPr>
              <a:t>Recruitment ( 1 / 4 )</a:t>
            </a:r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  <a:ea typeface="Hakgyoansim Allimjang TTF R"/>
              </a:rPr>
              <a:t> </a:t>
            </a:r>
            <a:endParaRPr lang="en-US" sz="24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Hakgyoansim Allimjang TTF R"/>
            </a:endParaRP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id="{FBB53C90-DD1F-BA2B-A56A-BA68239366E2}"/>
              </a:ext>
            </a:extLst>
          </p:cNvPr>
          <p:cNvSpPr txBox="1"/>
          <p:nvPr/>
        </p:nvSpPr>
        <p:spPr>
          <a:xfrm>
            <a:off x="3884864" y="8597375"/>
            <a:ext cx="4454251" cy="737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Hi~ I’m finding someone who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wants to study and interact with me! …</a:t>
            </a: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378A5F9-052C-3F64-F3CC-D29F2923F0EC}"/>
              </a:ext>
            </a:extLst>
          </p:cNvPr>
          <p:cNvGrpSpPr/>
          <p:nvPr/>
        </p:nvGrpSpPr>
        <p:grpSpPr>
          <a:xfrm>
            <a:off x="9372600" y="2743200"/>
            <a:ext cx="8713204" cy="2572216"/>
            <a:chOff x="9704470" y="2743200"/>
            <a:chExt cx="8713204" cy="2572216"/>
          </a:xfrm>
        </p:grpSpPr>
        <p:pic>
          <p:nvPicPr>
            <p:cNvPr id="53" name="Picture 7">
              <a:extLst>
                <a:ext uri="{FF2B5EF4-FFF2-40B4-BE49-F238E27FC236}">
                  <a16:creationId xmlns:a16="http://schemas.microsoft.com/office/drawing/2014/main" id="{BA38DCC4-A14A-0895-F770-1B58A3AE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04470" y="2743200"/>
              <a:ext cx="8713204" cy="2572216"/>
            </a:xfrm>
            <a:prstGeom prst="rect">
              <a:avLst/>
            </a:prstGeom>
          </p:spPr>
        </p:pic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488028A8-C000-1193-7519-EFD8A9553B86}"/>
                </a:ext>
              </a:extLst>
            </p:cNvPr>
            <p:cNvSpPr txBox="1"/>
            <p:nvPr/>
          </p:nvSpPr>
          <p:spPr>
            <a:xfrm>
              <a:off x="10708272" y="3238500"/>
              <a:ext cx="6705600" cy="14700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32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We can find someone who has same </a:t>
              </a:r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second major and contact directly.</a:t>
              </a:r>
              <a:endParaRPr lang="en-US" sz="32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1606E77-89AC-8342-7E92-CB1A0BE59D64}"/>
              </a:ext>
            </a:extLst>
          </p:cNvPr>
          <p:cNvGrpSpPr/>
          <p:nvPr/>
        </p:nvGrpSpPr>
        <p:grpSpPr>
          <a:xfrm>
            <a:off x="9296400" y="7295684"/>
            <a:ext cx="8713204" cy="2572216"/>
            <a:chOff x="9677400" y="6591300"/>
            <a:chExt cx="8713204" cy="2572216"/>
          </a:xfrm>
        </p:grpSpPr>
        <p:pic>
          <p:nvPicPr>
            <p:cNvPr id="55" name="Picture 7">
              <a:extLst>
                <a:ext uri="{FF2B5EF4-FFF2-40B4-BE49-F238E27FC236}">
                  <a16:creationId xmlns:a16="http://schemas.microsoft.com/office/drawing/2014/main" id="{BDC3E6CD-1179-9CC1-B879-BE78772E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7400" y="6591300"/>
              <a:ext cx="8713204" cy="2572216"/>
            </a:xfrm>
            <a:prstGeom prst="rect">
              <a:avLst/>
            </a:prstGeom>
          </p:spPr>
        </p:pic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CD80388E-6C59-32E0-AD2F-FEBF4DFE4EC6}"/>
                </a:ext>
              </a:extLst>
            </p:cNvPr>
            <p:cNvSpPr txBox="1"/>
            <p:nvPr/>
          </p:nvSpPr>
          <p:spPr>
            <a:xfrm>
              <a:off x="10869530" y="6873888"/>
              <a:ext cx="6885070" cy="20034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32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We can recruit and make </a:t>
              </a:r>
              <a:r>
                <a:rPr lang="en-US" sz="32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Hakgyoansim Allimjang TTF R"/>
                  <a:ea typeface="Hakgyoansim Allimjang TTF R"/>
                </a:rPr>
                <a:t>small groups</a:t>
              </a:r>
              <a:r>
                <a:rPr lang="en-US" sz="32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 with someone who has same second major.</a:t>
              </a:r>
              <a:endParaRPr lang="en-US" sz="32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</p:grpSp>
      <p:sp>
        <p:nvSpPr>
          <p:cNvPr id="59" name="TextBox 8">
            <a:extLst>
              <a:ext uri="{FF2B5EF4-FFF2-40B4-BE49-F238E27FC236}">
                <a16:creationId xmlns:a16="http://schemas.microsoft.com/office/drawing/2014/main" id="{A6592652-84E5-8A77-4AC5-00D0D87369B6}"/>
              </a:ext>
            </a:extLst>
          </p:cNvPr>
          <p:cNvSpPr txBox="1"/>
          <p:nvPr/>
        </p:nvSpPr>
        <p:spPr>
          <a:xfrm>
            <a:off x="10287000" y="6366327"/>
            <a:ext cx="7194496" cy="9869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 panose="020B0600000101010101" charset="-127"/>
                <a:ea typeface="Hakgyoansim Allimjang TTF R" panose="020B0600000101010101" charset="-127"/>
              </a:rPr>
              <a:t>Inspired by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akgyoansim Allimjang TTF R" panose="020B0600000101010101" charset="-127"/>
                <a:ea typeface="Hakgyoansim Allimjang TTF R" panose="020B0600000101010101" charset="-127"/>
              </a:rPr>
              <a:t>LC system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 panose="020B0600000101010101" charset="-127"/>
                <a:ea typeface="Hakgyoansim Allimjang TTF R" panose="020B0600000101010101" charset="-127"/>
              </a:rPr>
              <a:t>when we had in freshman</a:t>
            </a:r>
            <a:endParaRPr lang="en-US" sz="24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Hakgyoansim Allimjang TTF R" panose="020B0600000101010101" charset="-127"/>
              <a:ea typeface="Hakgyoansim Allimjang TTF R" panose="020B0600000101010101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DAF4CD-8307-E845-983D-793FBCFD7A37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76390" y="4140200"/>
            <a:ext cx="1096210" cy="165100"/>
          </a:xfrm>
          <a:prstGeom prst="line">
            <a:avLst/>
          </a:prstGeom>
          <a:ln w="57150">
            <a:solidFill>
              <a:srgbClr val="EBEB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AC936D-7EAB-E6E5-912C-3616EC32B78F}"/>
              </a:ext>
            </a:extLst>
          </p:cNvPr>
          <p:cNvCxnSpPr>
            <a:cxnSpLocks/>
          </p:cNvCxnSpPr>
          <p:nvPr/>
        </p:nvCxnSpPr>
        <p:spPr>
          <a:xfrm flipV="1">
            <a:off x="8305800" y="8657317"/>
            <a:ext cx="1096210" cy="165100"/>
          </a:xfrm>
          <a:prstGeom prst="line">
            <a:avLst/>
          </a:prstGeom>
          <a:ln w="57150">
            <a:solidFill>
              <a:srgbClr val="EBEB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36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620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50400" y="2949842"/>
            <a:ext cx="8661400" cy="23085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124499"/>
              </a:lnSpc>
              <a:buFont typeface="+mj-lt"/>
              <a:buAutoNum type="romanUcPeriod"/>
            </a:pPr>
            <a:r>
              <a:rPr lang="en-US" sz="2800" dirty="0">
                <a:solidFill>
                  <a:srgbClr val="000000"/>
                </a:solidFill>
                <a:latin typeface="Hakgyoansim Allimjang TTF R"/>
                <a:ea typeface="Hakgyoansim Allimjang TTF R"/>
              </a:rPr>
              <a:t>Hard-coded based on the user’s information</a:t>
            </a:r>
          </a:p>
          <a:p>
            <a:pPr marL="571500" lvl="0" indent="-571500" algn="l">
              <a:lnSpc>
                <a:spcPct val="124499"/>
              </a:lnSpc>
              <a:buFont typeface="+mj-lt"/>
              <a:buAutoNum type="romanUcPeriod"/>
            </a:pPr>
            <a:r>
              <a:rPr lang="en-US" sz="2800" b="0" i="0" u="none" strike="noStrike" dirty="0">
                <a:solidFill>
                  <a:srgbClr val="000000"/>
                </a:solidFill>
                <a:latin typeface="Hakgyoansim Allimjang TTF R"/>
                <a:ea typeface="Hakgyoansim Allimjang TTF R"/>
              </a:rPr>
              <a:t>Sudden changes would be posted via reports from users</a:t>
            </a:r>
            <a:endParaRPr lang="en-US" sz="2800" b="0" i="0" u="none" strike="noStrike" dirty="0">
              <a:solidFill>
                <a:srgbClr val="000000"/>
              </a:solidFill>
              <a:latin typeface="Hakgyoansim Allimjang TTF 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200" y="3314700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PROPOSED</a:t>
            </a:r>
          </a:p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1559893"/>
            <a:ext cx="9078496" cy="16935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4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Requirement for graduation</a:t>
            </a:r>
            <a:endParaRPr lang="ko-KR" sz="4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068D9C-E339-98FB-6252-2A7F5E4F257C}"/>
              </a:ext>
            </a:extLst>
          </p:cNvPr>
          <p:cNvGrpSpPr/>
          <p:nvPr/>
        </p:nvGrpSpPr>
        <p:grpSpPr>
          <a:xfrm>
            <a:off x="3276600" y="1979327"/>
            <a:ext cx="5561263" cy="7278973"/>
            <a:chOff x="3554663" y="2832100"/>
            <a:chExt cx="5561263" cy="72789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769BEB8-0230-CF5E-77E8-6EC68CB71AAB}"/>
                </a:ext>
              </a:extLst>
            </p:cNvPr>
            <p:cNvSpPr/>
            <p:nvPr/>
          </p:nvSpPr>
          <p:spPr>
            <a:xfrm>
              <a:off x="3554663" y="2832100"/>
              <a:ext cx="5561263" cy="727897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D631E363-0386-4F9A-2884-D8EE30AE8314}"/>
                </a:ext>
              </a:extLst>
            </p:cNvPr>
            <p:cNvSpPr txBox="1"/>
            <p:nvPr/>
          </p:nvSpPr>
          <p:spPr>
            <a:xfrm>
              <a:off x="3928313" y="2832100"/>
              <a:ext cx="4806614" cy="2235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7200" b="0" i="0" u="none" strike="noStrike" spc="-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Bold"/>
                </a:rPr>
                <a:t>SKKU-DM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FDBA07-2D63-A623-FA43-757892ECB502}"/>
                </a:ext>
              </a:extLst>
            </p:cNvPr>
            <p:cNvSpPr/>
            <p:nvPr/>
          </p:nvSpPr>
          <p:spPr>
            <a:xfrm>
              <a:off x="4164933" y="4610100"/>
              <a:ext cx="4417594" cy="2235200"/>
            </a:xfrm>
            <a:prstGeom prst="rect">
              <a:avLst/>
            </a:prstGeom>
            <a:pattFill prst="ltHorz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57253D6-68C8-0E8F-B7D5-73F68274AE7D}"/>
                </a:ext>
              </a:extLst>
            </p:cNvPr>
            <p:cNvSpPr/>
            <p:nvPr/>
          </p:nvSpPr>
          <p:spPr>
            <a:xfrm>
              <a:off x="4164933" y="7137400"/>
              <a:ext cx="4417594" cy="2501900"/>
            </a:xfrm>
            <a:prstGeom prst="rect">
              <a:avLst/>
            </a:prstGeom>
            <a:pattFill prst="ltHorz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8">
            <a:extLst>
              <a:ext uri="{FF2B5EF4-FFF2-40B4-BE49-F238E27FC236}">
                <a16:creationId xmlns:a16="http://schemas.microsoft.com/office/drawing/2014/main" id="{A11E87E6-BB48-713E-F705-AF6EA37335AC}"/>
              </a:ext>
            </a:extLst>
          </p:cNvPr>
          <p:cNvSpPr txBox="1"/>
          <p:nvPr/>
        </p:nvSpPr>
        <p:spPr>
          <a:xfrm>
            <a:off x="9550400" y="6743699"/>
            <a:ext cx="6968290" cy="20428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124499"/>
              </a:lnSpc>
              <a:buFont typeface="+mj-lt"/>
              <a:buAutoNum type="romanUcPeriod"/>
            </a:pPr>
            <a:r>
              <a:rPr lang="en-US" sz="2800" dirty="0">
                <a:solidFill>
                  <a:srgbClr val="000000"/>
                </a:solidFill>
                <a:latin typeface="Hakgyoansim Allimjang TTF R"/>
                <a:ea typeface="Hakgyoansim Allimjang TTF R"/>
              </a:rPr>
              <a:t>Tag(#)-based</a:t>
            </a:r>
          </a:p>
          <a:p>
            <a:pPr marL="571500" lvl="0" indent="-571500" algn="l">
              <a:lnSpc>
                <a:spcPct val="124499"/>
              </a:lnSpc>
              <a:buFont typeface="+mj-lt"/>
              <a:buAutoNum type="romanUcPeriod"/>
            </a:pPr>
            <a:r>
              <a:rPr lang="en-US" sz="2800" b="0" i="0" u="none" strike="noStrike" dirty="0">
                <a:solidFill>
                  <a:srgbClr val="000000"/>
                </a:solidFill>
                <a:latin typeface="Hakgyoansim Allimjang TTF R"/>
                <a:ea typeface="Hakgyoansim Allimjang TTF R"/>
              </a:rPr>
              <a:t>Save the useful posts</a:t>
            </a:r>
          </a:p>
          <a:p>
            <a:pPr marL="571500" lvl="0" indent="-571500" algn="l">
              <a:lnSpc>
                <a:spcPct val="124499"/>
              </a:lnSpc>
              <a:buFont typeface="+mj-lt"/>
              <a:buAutoNum type="romanUcPeriod"/>
            </a:pPr>
            <a:r>
              <a:rPr lang="en-US" sz="2800" dirty="0">
                <a:solidFill>
                  <a:srgbClr val="000000"/>
                </a:solidFill>
                <a:latin typeface="Hakgyoansim Allimjang TTF R"/>
                <a:ea typeface="Hakgyoansim Allimjang TTF R"/>
              </a:rPr>
              <a:t>Interact with comments and likes</a:t>
            </a:r>
            <a:endParaRPr lang="en-US" sz="2800" b="0" i="0" u="none" strike="noStrike" dirty="0">
              <a:solidFill>
                <a:srgbClr val="000000"/>
              </a:solidFill>
              <a:latin typeface="Hakgyoansim Allimjang TTF R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6BE0DC09-2C14-ADBD-38AE-5490F4D9BC06}"/>
              </a:ext>
            </a:extLst>
          </p:cNvPr>
          <p:cNvSpPr txBox="1"/>
          <p:nvPr/>
        </p:nvSpPr>
        <p:spPr>
          <a:xfrm>
            <a:off x="9144000" y="5625500"/>
            <a:ext cx="8534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Community (Bulletin Board)</a:t>
            </a:r>
            <a:endParaRPr lang="ko-KR" sz="4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92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01032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" y="3314700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PROPOSED</a:t>
            </a:r>
          </a:p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7E97298-E82A-07F7-95D9-F6ECA8137777}"/>
              </a:ext>
            </a:extLst>
          </p:cNvPr>
          <p:cNvGrpSpPr/>
          <p:nvPr/>
        </p:nvGrpSpPr>
        <p:grpSpPr>
          <a:xfrm>
            <a:off x="4711700" y="9258300"/>
            <a:ext cx="11315700" cy="914400"/>
            <a:chOff x="5156200" y="8712200"/>
            <a:chExt cx="11315700" cy="914400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D2441DA2-2CB0-0EE4-11D1-6911AEEE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56200" y="8712200"/>
              <a:ext cx="11315700" cy="914400"/>
            </a:xfrm>
            <a:prstGeom prst="rect">
              <a:avLst/>
            </a:prstGeom>
          </p:spPr>
        </p:pic>
        <p:sp>
          <p:nvSpPr>
            <p:cNvPr id="34" name="TextBox 26">
              <a:extLst>
                <a:ext uri="{FF2B5EF4-FFF2-40B4-BE49-F238E27FC236}">
                  <a16:creationId xmlns:a16="http://schemas.microsoft.com/office/drawing/2014/main" id="{84EF8810-A839-6B08-5490-B128FEAE1152}"/>
                </a:ext>
              </a:extLst>
            </p:cNvPr>
            <p:cNvSpPr txBox="1"/>
            <p:nvPr/>
          </p:nvSpPr>
          <p:spPr>
            <a:xfrm>
              <a:off x="6870700" y="8953500"/>
              <a:ext cx="7886700" cy="4197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7899"/>
                </a:lnSpc>
              </a:pPr>
              <a:r>
                <a:rPr lang="en-US" sz="3200" b="0" i="0" u="none" strike="noStrike" dirty="0">
                  <a:solidFill>
                    <a:srgbClr val="FFFFFF"/>
                  </a:solidFill>
                  <a:latin typeface="Hakgyoansim Allimjang TTF R"/>
                </a:rPr>
                <a:t>Procedure of signing up for SKKU-DM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EF2FE-5B7E-379A-26C5-4DBF61B81BAA}"/>
              </a:ext>
            </a:extLst>
          </p:cNvPr>
          <p:cNvGrpSpPr/>
          <p:nvPr/>
        </p:nvGrpSpPr>
        <p:grpSpPr>
          <a:xfrm>
            <a:off x="4572000" y="3092918"/>
            <a:ext cx="11595100" cy="3975100"/>
            <a:chOff x="5016500" y="4140200"/>
            <a:chExt cx="11595100" cy="3975100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31708B5C-546D-46AA-D8A8-73AE34FC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6007100" y="5130800"/>
              <a:ext cx="1993900" cy="3975100"/>
            </a:xfrm>
            <a:prstGeom prst="rect">
              <a:avLst/>
            </a:prstGeom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0903C2A-7B3B-DF0B-9014-E5D075DC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-5400000">
              <a:off x="9817100" y="3149600"/>
              <a:ext cx="1993900" cy="3975100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3EDF4330-DB77-B3D9-D2CD-6D63149F6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3627100" y="5130800"/>
              <a:ext cx="1993900" cy="3975100"/>
            </a:xfrm>
            <a:prstGeom prst="rect">
              <a:avLst/>
            </a:prstGeom>
          </p:spPr>
        </p:pic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1117BE4A-4F74-CCC3-273D-D9F4FAB73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-5400000">
              <a:off x="6007100" y="3149600"/>
              <a:ext cx="1993900" cy="3975100"/>
            </a:xfrm>
            <a:prstGeom prst="rect">
              <a:avLst/>
            </a:prstGeom>
          </p:spPr>
        </p:pic>
        <p:pic>
          <p:nvPicPr>
            <p:cNvPr id="19" name="Picture 12">
              <a:extLst>
                <a:ext uri="{FF2B5EF4-FFF2-40B4-BE49-F238E27FC236}">
                  <a16:creationId xmlns:a16="http://schemas.microsoft.com/office/drawing/2014/main" id="{3833F33B-39E0-C002-2611-7EA5ACEC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1600" y="4305300"/>
              <a:ext cx="3644900" cy="3644900"/>
            </a:xfrm>
            <a:prstGeom prst="rect">
              <a:avLst/>
            </a:prstGeom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7C5D60E4-9E0B-D8BE-8E17-8FE07BB7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9817100" y="5130800"/>
              <a:ext cx="1993900" cy="3975100"/>
            </a:xfrm>
            <a:prstGeom prst="rect">
              <a:avLst/>
            </a:prstGeom>
          </p:spPr>
        </p:pic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9962DD10-9522-5ACF-C55E-0063F99D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91600" y="4305300"/>
              <a:ext cx="3644900" cy="3644900"/>
            </a:xfrm>
            <a:prstGeom prst="rect">
              <a:avLst/>
            </a:prstGeom>
          </p:spPr>
        </p:pic>
        <p:pic>
          <p:nvPicPr>
            <p:cNvPr id="22" name="Picture 15">
              <a:extLst>
                <a:ext uri="{FF2B5EF4-FFF2-40B4-BE49-F238E27FC236}">
                  <a16:creationId xmlns:a16="http://schemas.microsoft.com/office/drawing/2014/main" id="{C106014B-52EA-6774-D57F-66E7F953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-5400000">
              <a:off x="13627100" y="3149600"/>
              <a:ext cx="1993900" cy="3975100"/>
            </a:xfrm>
            <a:prstGeom prst="rect">
              <a:avLst/>
            </a:prstGeom>
          </p:spPr>
        </p:pic>
        <p:pic>
          <p:nvPicPr>
            <p:cNvPr id="23" name="Picture 16">
              <a:extLst>
                <a:ext uri="{FF2B5EF4-FFF2-40B4-BE49-F238E27FC236}">
                  <a16:creationId xmlns:a16="http://schemas.microsoft.com/office/drawing/2014/main" id="{D81F7BEF-3949-9CED-D29F-37DEFD595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801600" y="4305300"/>
              <a:ext cx="3644900" cy="3644900"/>
            </a:xfrm>
            <a:prstGeom prst="rect">
              <a:avLst/>
            </a:prstGeom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241BE2C4-C0C4-7F22-6F36-7C2C3A59C9A1}"/>
                </a:ext>
              </a:extLst>
            </p:cNvPr>
            <p:cNvSpPr txBox="1"/>
            <p:nvPr/>
          </p:nvSpPr>
          <p:spPr>
            <a:xfrm>
              <a:off x="5410200" y="5860842"/>
              <a:ext cx="3175000" cy="4667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Hakgyoansim Allimjang TTF B" panose="020B0600000101010101" charset="-127"/>
                  <a:ea typeface="Hakgyoansim Allimjang TTF B" panose="020B0600000101010101" charset="-127"/>
                </a:rPr>
                <a:t>Email Authentication</a:t>
              </a:r>
              <a:endParaRPr lang="ko-KR" sz="21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DD9194D8-6493-1EF5-2D20-1370D6D47F17}"/>
                </a:ext>
              </a:extLst>
            </p:cNvPr>
            <p:cNvSpPr txBox="1"/>
            <p:nvPr/>
          </p:nvSpPr>
          <p:spPr>
            <a:xfrm>
              <a:off x="5499100" y="6705600"/>
              <a:ext cx="3022600" cy="635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it-IT" altLang="ko-KR" b="0" i="0" dirty="0">
                  <a:solidFill>
                    <a:srgbClr val="000000"/>
                  </a:solidFill>
                  <a:effectLst/>
                  <a:latin typeface="Hakgyoansim Allimjang TTF R" panose="020B0600000101010101" charset="-127"/>
                  <a:ea typeface="Hakgyoansim Allimjang TTF R" panose="020B0600000101010101" charset="-127"/>
                </a:rPr>
                <a:t>Authenticate via @g.skku.edu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F6DB5F09-50B3-5CEA-FEDD-48E46CDA5A99}"/>
                </a:ext>
              </a:extLst>
            </p:cNvPr>
            <p:cNvSpPr txBox="1"/>
            <p:nvPr/>
          </p:nvSpPr>
          <p:spPr>
            <a:xfrm>
              <a:off x="9112250" y="5600700"/>
              <a:ext cx="3460750" cy="914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Enter Personal Information</a:t>
              </a:r>
              <a:endParaRPr 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42590A2E-5FE7-46C4-44C1-7A20E6E0EC95}"/>
                </a:ext>
              </a:extLst>
            </p:cNvPr>
            <p:cNvSpPr txBox="1"/>
            <p:nvPr/>
          </p:nvSpPr>
          <p:spPr>
            <a:xfrm>
              <a:off x="9372600" y="6565900"/>
              <a:ext cx="2882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U</a:t>
              </a:r>
              <a:r>
                <a:rPr lang="en-US" altLang="ko-KR" sz="1800" b="0" i="0" u="none" strike="noStrike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sers’ student number, primary major, and second major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  <p:sp>
          <p:nvSpPr>
            <p:cNvPr id="32" name="TextBox 24">
              <a:extLst>
                <a:ext uri="{FF2B5EF4-FFF2-40B4-BE49-F238E27FC236}">
                  <a16:creationId xmlns:a16="http://schemas.microsoft.com/office/drawing/2014/main" id="{61EC4EE2-32A7-B2FA-A3C7-0F3C9442D4F3}"/>
                </a:ext>
              </a:extLst>
            </p:cNvPr>
            <p:cNvSpPr txBox="1"/>
            <p:nvPr/>
          </p:nvSpPr>
          <p:spPr>
            <a:xfrm>
              <a:off x="13271500" y="5600700"/>
              <a:ext cx="27051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Enter Major Information</a:t>
              </a:r>
              <a:endParaRPr lang="ko-KR" sz="2400" b="0" i="0" u="none" strike="noStrike" dirty="0">
                <a:solidFill>
                  <a:srgbClr val="000000"/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A66A340D-3172-2587-E037-1BFB54B30175}"/>
                </a:ext>
              </a:extLst>
            </p:cNvPr>
            <p:cNvSpPr txBox="1"/>
            <p:nvPr/>
          </p:nvSpPr>
          <p:spPr>
            <a:xfrm>
              <a:off x="13284200" y="6705600"/>
              <a:ext cx="2679700" cy="635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User should provide useful information about primary major</a:t>
              </a:r>
              <a:endParaRPr lang="ko-KR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  <p:pic>
          <p:nvPicPr>
            <p:cNvPr id="41" name="그래픽 40" descr="사용자 단색으로 채워진">
              <a:extLst>
                <a:ext uri="{FF2B5EF4-FFF2-40B4-BE49-F238E27FC236}">
                  <a16:creationId xmlns:a16="http://schemas.microsoft.com/office/drawing/2014/main" id="{D15DD897-2CD5-C453-3193-F140DE09E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45821" y="4610100"/>
              <a:ext cx="914400" cy="914400"/>
            </a:xfrm>
            <a:prstGeom prst="rect">
              <a:avLst/>
            </a:prstGeom>
          </p:spPr>
        </p:pic>
        <p:pic>
          <p:nvPicPr>
            <p:cNvPr id="37" name="그래픽 36" descr="전자 메일 단색으로 채워진">
              <a:extLst>
                <a:ext uri="{FF2B5EF4-FFF2-40B4-BE49-F238E27FC236}">
                  <a16:creationId xmlns:a16="http://schemas.microsoft.com/office/drawing/2014/main" id="{32474EE1-5A5B-E935-2674-E71A1E696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553200" y="4705015"/>
              <a:ext cx="914400" cy="914400"/>
            </a:xfrm>
            <a:prstGeom prst="rect">
              <a:avLst/>
            </a:prstGeom>
          </p:spPr>
        </p:pic>
        <p:pic>
          <p:nvPicPr>
            <p:cNvPr id="43" name="그래픽 42" descr="정보 단색으로 채워진">
              <a:extLst>
                <a:ext uri="{FF2B5EF4-FFF2-40B4-BE49-F238E27FC236}">
                  <a16:creationId xmlns:a16="http://schemas.microsoft.com/office/drawing/2014/main" id="{467A4811-7643-19A4-DC47-ED0DDA46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177879" y="4641982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524F7C3-E6EC-8A0C-8889-0408D85A00DE}"/>
              </a:ext>
            </a:extLst>
          </p:cNvPr>
          <p:cNvGrpSpPr/>
          <p:nvPr/>
        </p:nvGrpSpPr>
        <p:grpSpPr>
          <a:xfrm>
            <a:off x="7971923" y="1028700"/>
            <a:ext cx="4773195" cy="1848318"/>
            <a:chOff x="8416423" y="1313982"/>
            <a:chExt cx="4773195" cy="1848318"/>
          </a:xfrm>
        </p:grpSpPr>
        <p:pic>
          <p:nvPicPr>
            <p:cNvPr id="47" name="Picture 7">
              <a:extLst>
                <a:ext uri="{FF2B5EF4-FFF2-40B4-BE49-F238E27FC236}">
                  <a16:creationId xmlns:a16="http://schemas.microsoft.com/office/drawing/2014/main" id="{CE9AAC35-27A4-018B-DE29-FD776CF7F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16423" y="1313982"/>
              <a:ext cx="4773195" cy="1848318"/>
            </a:xfrm>
            <a:prstGeom prst="rect">
              <a:avLst/>
            </a:prstGeom>
          </p:spPr>
        </p:pic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12031B74-07FD-DFD0-9CFA-1DF4936623F4}"/>
                </a:ext>
              </a:extLst>
            </p:cNvPr>
            <p:cNvSpPr txBox="1"/>
            <p:nvPr/>
          </p:nvSpPr>
          <p:spPr>
            <a:xfrm>
              <a:off x="8763000" y="1690356"/>
              <a:ext cx="4063883" cy="105630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Hakgyoansim Allimjang TTF R" panose="020B0600000101010101" charset="-127"/>
                  <a:ea typeface="Hakgyoansim Allimjang TTF R" panose="020B0600000101010101" charset="-127"/>
                </a:rPr>
                <a:t>It is used to construct profiles. It will be conducted in anonymous form using nicknames.</a:t>
              </a:r>
              <a:endParaRPr lang="en-US" sz="2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7033E41-134B-0FAB-32A3-AB2886829A97}"/>
              </a:ext>
            </a:extLst>
          </p:cNvPr>
          <p:cNvGrpSpPr/>
          <p:nvPr/>
        </p:nvGrpSpPr>
        <p:grpSpPr>
          <a:xfrm>
            <a:off x="11914605" y="7257582"/>
            <a:ext cx="4773195" cy="1848318"/>
            <a:chOff x="8416423" y="1313982"/>
            <a:chExt cx="4773195" cy="1848318"/>
          </a:xfrm>
        </p:grpSpPr>
        <p:pic>
          <p:nvPicPr>
            <p:cNvPr id="51" name="Picture 7">
              <a:extLst>
                <a:ext uri="{FF2B5EF4-FFF2-40B4-BE49-F238E27FC236}">
                  <a16:creationId xmlns:a16="http://schemas.microsoft.com/office/drawing/2014/main" id="{726DA7F6-5D2B-3869-C653-7FA743A5A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16423" y="1313982"/>
              <a:ext cx="4773195" cy="1848318"/>
            </a:xfrm>
            <a:prstGeom prst="rect">
              <a:avLst/>
            </a:prstGeom>
          </p:spPr>
        </p:pic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0C8F16E7-E2AD-30E1-D5EF-6369A9973C7A}"/>
                </a:ext>
              </a:extLst>
            </p:cNvPr>
            <p:cNvSpPr txBox="1"/>
            <p:nvPr/>
          </p:nvSpPr>
          <p:spPr>
            <a:xfrm>
              <a:off x="8686802" y="1638300"/>
              <a:ext cx="4426616" cy="12479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Hakgyoansim Allimjang TTF R" panose="020B0600000101010101" charset="-127"/>
                  <a:ea typeface="Hakgyoansim Allimjang TTF R" panose="020B0600000101010101" charset="-127"/>
                </a:rPr>
                <a:t>In order to revitalize the community, it is mandatory to enter information about primary major before joining.</a:t>
              </a:r>
              <a:endParaRPr lang="en-US" sz="2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DD38D67-2296-8092-31B1-7092D1F8A56B}"/>
              </a:ext>
            </a:extLst>
          </p:cNvPr>
          <p:cNvCxnSpPr/>
          <p:nvPr/>
        </p:nvCxnSpPr>
        <p:spPr>
          <a:xfrm>
            <a:off x="10363200" y="2628900"/>
            <a:ext cx="0" cy="629118"/>
          </a:xfrm>
          <a:prstGeom prst="line">
            <a:avLst/>
          </a:prstGeom>
          <a:ln w="31750">
            <a:solidFill>
              <a:srgbClr val="EBEB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1125021-341D-059B-583F-172C8ABD5E44}"/>
              </a:ext>
            </a:extLst>
          </p:cNvPr>
          <p:cNvCxnSpPr/>
          <p:nvPr/>
        </p:nvCxnSpPr>
        <p:spPr>
          <a:xfrm>
            <a:off x="14173200" y="6942756"/>
            <a:ext cx="0" cy="629118"/>
          </a:xfrm>
          <a:prstGeom prst="line">
            <a:avLst/>
          </a:prstGeom>
          <a:ln w="31750">
            <a:solidFill>
              <a:srgbClr val="EBEB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60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473</Words>
  <Application>Microsoft Office PowerPoint</Application>
  <PresentationFormat>사용자 지정</PresentationFormat>
  <Paragraphs>134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Pretendard Regular</vt:lpstr>
      <vt:lpstr>나눔스퀘어_ac ExtraBold</vt:lpstr>
      <vt:lpstr>나눔스퀘어OTF Bold</vt:lpstr>
      <vt:lpstr>Arial</vt:lpstr>
      <vt:lpstr>Hakgyoansim Allimjang TTF B</vt:lpstr>
      <vt:lpstr>나눔스퀘어</vt:lpstr>
      <vt:lpstr>Hakgyoansim Allimjang TTF R</vt:lpstr>
      <vt:lpstr>Calibri</vt:lpstr>
      <vt:lpstr>Pretendard SemiBold</vt:lpstr>
      <vt:lpstr>나눔스퀘어_ac Bold</vt:lpstr>
      <vt:lpstr>Pretendard Medium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채은 이</cp:lastModifiedBy>
  <cp:revision>58</cp:revision>
  <dcterms:created xsi:type="dcterms:W3CDTF">2006-08-16T00:00:00Z</dcterms:created>
  <dcterms:modified xsi:type="dcterms:W3CDTF">2024-10-03T11:28:34Z</dcterms:modified>
</cp:coreProperties>
</file>